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윤고딕 Bold" charset="1" panose="020B0803000000000000"/>
      <p:regular r:id="rId40"/>
    </p:embeddedFont>
    <p:embeddedFont>
      <p:font typeface="윤고딕" charset="1" panose="020B0503000000000000"/>
      <p:regular r:id="rId41"/>
    </p:embeddedFont>
    <p:embeddedFont>
      <p:font typeface="Montserrat Bold" charset="1" panose="00000800000000000000"/>
      <p:regular r:id="rId42"/>
    </p:embeddedFont>
    <p:embeddedFont>
      <p:font typeface="Montserrat Bold Italics" charset="1" panose="00000800000000000000"/>
      <p:regular r:id="rId43"/>
    </p:embeddedFont>
    <p:embeddedFont>
      <p:font typeface="윤고딕 Medium" charset="1" panose="020B0603000000000000"/>
      <p:regular r:id="rId44"/>
    </p:embeddedFont>
    <p:embeddedFont>
      <p:font typeface="Montserrat Ultra-Bold" charset="1" panose="00000900000000000000"/>
      <p:regular r:id="rId45"/>
    </p:embeddedFont>
    <p:embeddedFont>
      <p:font typeface="Montserrat" charset="1" panose="00000500000000000000"/>
      <p:regular r:id="rId46"/>
    </p:embeddedFont>
    <p:embeddedFont>
      <p:font typeface="Arimo" charset="1" panose="020B0604020202020204"/>
      <p:regular r:id="rId47"/>
    </p:embeddedFont>
    <p:embeddedFont>
      <p:font typeface="Montserrat Ultra-Bold Italics" charset="1" panose="00000900000000000000"/>
      <p:regular r:id="rId48"/>
    </p:embeddedFont>
    <p:embeddedFont>
      <p:font typeface="Montserrat Italics" charset="1" panose="000005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.png" Type="http://schemas.openxmlformats.org/officeDocument/2006/relationships/image"/><Relationship Id="rId17" Target="../media/image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31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33.jpe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908705" y="9719744"/>
            <a:ext cx="1864751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440359" y="3628078"/>
            <a:ext cx="13407282" cy="306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28212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Beyond the Questions </a:t>
            </a:r>
          </a:p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282120"/>
                </a:solidFill>
                <a:latin typeface="윤고딕"/>
                <a:ea typeface="윤고딕"/>
                <a:cs typeface="윤고딕"/>
                <a:sym typeface="윤고딕"/>
              </a:rPr>
              <a:t>Analyzing Interview Data for </a:t>
            </a:r>
          </a:p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282120"/>
                </a:solidFill>
                <a:latin typeface="윤고딕"/>
                <a:ea typeface="윤고딕"/>
                <a:cs typeface="윤고딕"/>
                <a:sym typeface="윤고딕"/>
              </a:rPr>
              <a:t>Strategic Preparation</a:t>
            </a:r>
          </a:p>
        </p:txBody>
      </p:sp>
      <p:sp>
        <p:nvSpPr>
          <p:cNvPr name="AutoShape 4" id="4"/>
          <p:cNvSpPr/>
          <p:nvPr/>
        </p:nvSpPr>
        <p:spPr>
          <a:xfrm>
            <a:off x="6132645" y="949186"/>
            <a:ext cx="1195579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162418" y="27"/>
            <a:ext cx="2588742" cy="2626779"/>
            <a:chOff x="0" y="0"/>
            <a:chExt cx="812926" cy="8248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926" cy="824871"/>
            </a:xfrm>
            <a:custGeom>
              <a:avLst/>
              <a:gdLst/>
              <a:ahLst/>
              <a:cxnLst/>
              <a:rect r="r" b="b" t="t" l="l"/>
              <a:pathLst>
                <a:path h="824871" w="812926">
                  <a:moveTo>
                    <a:pt x="406463" y="0"/>
                  </a:moveTo>
                  <a:cubicBezTo>
                    <a:pt x="181980" y="0"/>
                    <a:pt x="0" y="184654"/>
                    <a:pt x="0" y="412435"/>
                  </a:cubicBezTo>
                  <a:cubicBezTo>
                    <a:pt x="0" y="640217"/>
                    <a:pt x="181980" y="824871"/>
                    <a:pt x="406463" y="824871"/>
                  </a:cubicBezTo>
                  <a:cubicBezTo>
                    <a:pt x="630947" y="824871"/>
                    <a:pt x="812926" y="640217"/>
                    <a:pt x="812926" y="412435"/>
                  </a:cubicBezTo>
                  <a:cubicBezTo>
                    <a:pt x="812926" y="184654"/>
                    <a:pt x="630947" y="0"/>
                    <a:pt x="4064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04825" cap="sq">
              <a:solidFill>
                <a:srgbClr val="BFF2D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12" y="29707"/>
              <a:ext cx="660503" cy="717833"/>
            </a:xfrm>
            <a:prstGeom prst="rect">
              <a:avLst/>
            </a:prstGeom>
          </p:spPr>
          <p:txBody>
            <a:bodyPr anchor="ctr" rtlCol="false" tIns="42606" lIns="42606" bIns="42606" rIns="42606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66432" y="2342644"/>
            <a:ext cx="181795" cy="18179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6078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2606" lIns="42606" bIns="42606" rIns="42606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96527">
            <a:off x="3294935" y="106200"/>
            <a:ext cx="2334332" cy="203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8"/>
              </a:lnSpc>
            </a:pPr>
            <a:r>
              <a:rPr lang="en-US" b="true" sz="1341" spc="198">
                <a:solidFill>
                  <a:srgbClr val="2821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WORD ANALYSIS</a:t>
            </a:r>
          </a:p>
          <a:p>
            <a:pPr algn="ctr">
              <a:lnSpc>
                <a:spcPts val="1878"/>
              </a:lnSpc>
            </a:pPr>
            <a:r>
              <a:rPr lang="en-US" b="true" sz="1341" spc="198">
                <a:solidFill>
                  <a:srgbClr val="2821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JOB INTERVIEWS PROJECT</a:t>
            </a:r>
          </a:p>
          <a:p>
            <a:pPr algn="ctr">
              <a:lnSpc>
                <a:spcPts val="1878"/>
              </a:lnSpc>
            </a:pPr>
          </a:p>
        </p:txBody>
      </p:sp>
      <p:sp>
        <p:nvSpPr>
          <p:cNvPr name="AutoShape 12" id="12"/>
          <p:cNvSpPr/>
          <p:nvPr/>
        </p:nvSpPr>
        <p:spPr>
          <a:xfrm>
            <a:off x="-199558" y="944424"/>
            <a:ext cx="298157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?TEXT_MINING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260822" y="8854985"/>
            <a:ext cx="3086100" cy="308610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04825" cap="sq">
              <a:solidFill>
                <a:srgbClr val="BFF2D4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41186" y="7451096"/>
            <a:ext cx="6512684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8212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Team 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1186" y="8135304"/>
            <a:ext cx="4178640" cy="112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21900707 YOUNGWOO CHO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22200022 Jiho Kang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22200130 Yewon Kim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6727288" y="8842363"/>
            <a:ext cx="532012" cy="415937"/>
          </a:xfrm>
          <a:custGeom>
            <a:avLst/>
            <a:gdLst/>
            <a:ahLst/>
            <a:cxnLst/>
            <a:rect r="r" b="b" t="t" l="l"/>
            <a:pathLst>
              <a:path h="415937" w="532012">
                <a:moveTo>
                  <a:pt x="532012" y="415937"/>
                </a:moveTo>
                <a:lnTo>
                  <a:pt x="0" y="415937"/>
                </a:lnTo>
                <a:lnTo>
                  <a:pt x="0" y="0"/>
                </a:lnTo>
                <a:lnTo>
                  <a:pt x="532012" y="0"/>
                </a:lnTo>
                <a:lnTo>
                  <a:pt x="532012" y="4159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8848" y="3044147"/>
            <a:ext cx="7898701" cy="5983266"/>
          </a:xfrm>
          <a:custGeom>
            <a:avLst/>
            <a:gdLst/>
            <a:ahLst/>
            <a:cxnLst/>
            <a:rect r="r" b="b" t="t" l="l"/>
            <a:pathLst>
              <a:path h="5983266" w="7898701">
                <a:moveTo>
                  <a:pt x="0" y="0"/>
                </a:moveTo>
                <a:lnTo>
                  <a:pt x="7898700" y="0"/>
                </a:lnTo>
                <a:lnTo>
                  <a:pt x="7898700" y="5983266"/>
                </a:lnTo>
                <a:lnTo>
                  <a:pt x="0" y="5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71702" y="3044147"/>
            <a:ext cx="7787598" cy="6006185"/>
          </a:xfrm>
          <a:custGeom>
            <a:avLst/>
            <a:gdLst/>
            <a:ahLst/>
            <a:cxnLst/>
            <a:rect r="r" b="b" t="t" l="l"/>
            <a:pathLst>
              <a:path h="6006185" w="7787598">
                <a:moveTo>
                  <a:pt x="0" y="0"/>
                </a:moveTo>
                <a:lnTo>
                  <a:pt x="7787598" y="0"/>
                </a:lnTo>
                <a:lnTo>
                  <a:pt x="7787598" y="6006185"/>
                </a:lnTo>
                <a:lnTo>
                  <a:pt x="0" y="60061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29019" y="1862540"/>
            <a:ext cx="14107638" cy="588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9918" indent="-374959" lvl="1">
              <a:lnSpc>
                <a:spcPts val="4862"/>
              </a:lnSpc>
              <a:buFont typeface="Arial"/>
              <a:buChar char="•"/>
            </a:pPr>
            <a:r>
              <a:rPr lang="en-US" b="true" sz="3473" spc="-13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Count character and word in each question</a:t>
            </a:r>
          </a:p>
        </p:txBody>
      </p:sp>
      <p:sp>
        <p:nvSpPr>
          <p:cNvPr name="AutoShape 6" id="6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74171" y="359405"/>
            <a:ext cx="354529" cy="35452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62012" y="317477"/>
            <a:ext cx="178846" cy="39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9019" y="317477"/>
            <a:ext cx="3769179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PREPROCESSING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5025" y="3204500"/>
            <a:ext cx="4847726" cy="5368742"/>
          </a:xfrm>
          <a:custGeom>
            <a:avLst/>
            <a:gdLst/>
            <a:ahLst/>
            <a:cxnLst/>
            <a:rect r="r" b="b" t="t" l="l"/>
            <a:pathLst>
              <a:path h="5368742" w="4847726">
                <a:moveTo>
                  <a:pt x="0" y="0"/>
                </a:moveTo>
                <a:lnTo>
                  <a:pt x="4847726" y="0"/>
                </a:lnTo>
                <a:lnTo>
                  <a:pt x="4847726" y="5368742"/>
                </a:lnTo>
                <a:lnTo>
                  <a:pt x="0" y="5368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758" t="0" r="-4880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42751" y="4458442"/>
            <a:ext cx="2299326" cy="2684371"/>
            <a:chOff x="0" y="0"/>
            <a:chExt cx="605584" cy="7069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5584" cy="706995"/>
            </a:xfrm>
            <a:custGeom>
              <a:avLst/>
              <a:gdLst/>
              <a:ahLst/>
              <a:cxnLst/>
              <a:rect r="r" b="b" t="t" l="l"/>
              <a:pathLst>
                <a:path h="706995" w="605584">
                  <a:moveTo>
                    <a:pt x="605584" y="353497"/>
                  </a:moveTo>
                  <a:lnTo>
                    <a:pt x="199184" y="0"/>
                  </a:lnTo>
                  <a:lnTo>
                    <a:pt x="199184" y="203200"/>
                  </a:lnTo>
                  <a:lnTo>
                    <a:pt x="0" y="203200"/>
                  </a:lnTo>
                  <a:lnTo>
                    <a:pt x="0" y="503795"/>
                  </a:lnTo>
                  <a:lnTo>
                    <a:pt x="199184" y="503795"/>
                  </a:lnTo>
                  <a:lnTo>
                    <a:pt x="199184" y="706995"/>
                  </a:lnTo>
                  <a:lnTo>
                    <a:pt x="605584" y="353497"/>
                  </a:lnTo>
                  <a:close/>
                </a:path>
              </a:pathLst>
            </a:custGeom>
            <a:solidFill>
              <a:srgbClr val="BFF2D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65100"/>
              <a:ext cx="503984" cy="338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  <a:r>
                <a:rPr lang="en-US" sz="2391" b="tru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Delete </a:t>
              </a:r>
            </a:p>
            <a:p>
              <a:pPr algn="ctr">
                <a:lnSpc>
                  <a:spcPts val="3348"/>
                </a:lnSpc>
              </a:pPr>
              <a:r>
                <a:rPr lang="en-US" b="true" sz="239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one letter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642077" y="3204500"/>
            <a:ext cx="4922998" cy="5368742"/>
          </a:xfrm>
          <a:custGeom>
            <a:avLst/>
            <a:gdLst/>
            <a:ahLst/>
            <a:cxnLst/>
            <a:rect r="r" b="b" t="t" l="l"/>
            <a:pathLst>
              <a:path h="5368742" w="4922998">
                <a:moveTo>
                  <a:pt x="0" y="0"/>
                </a:moveTo>
                <a:lnTo>
                  <a:pt x="4922998" y="0"/>
                </a:lnTo>
                <a:lnTo>
                  <a:pt x="4922998" y="5368742"/>
                </a:lnTo>
                <a:lnTo>
                  <a:pt x="0" y="5368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749676"/>
            <a:ext cx="14107638" cy="588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9918" indent="-374959" lvl="1">
              <a:lnSpc>
                <a:spcPts val="4862"/>
              </a:lnSpc>
              <a:buFont typeface="Arial"/>
              <a:buChar char="•"/>
            </a:pPr>
            <a:r>
              <a:rPr lang="en-US" b="true" sz="3473" spc="-13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Removing Stopwords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807482" y="4213864"/>
            <a:ext cx="3451818" cy="3350014"/>
            <a:chOff x="0" y="0"/>
            <a:chExt cx="909121" cy="8823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9121" cy="882308"/>
            </a:xfrm>
            <a:custGeom>
              <a:avLst/>
              <a:gdLst/>
              <a:ahLst/>
              <a:cxnLst/>
              <a:rect r="r" b="b" t="t" l="l"/>
              <a:pathLst>
                <a:path h="882308" w="909121">
                  <a:moveTo>
                    <a:pt x="909121" y="441154"/>
                  </a:moveTo>
                  <a:lnTo>
                    <a:pt x="502721" y="0"/>
                  </a:lnTo>
                  <a:lnTo>
                    <a:pt x="502721" y="203200"/>
                  </a:lnTo>
                  <a:lnTo>
                    <a:pt x="0" y="203200"/>
                  </a:lnTo>
                  <a:lnTo>
                    <a:pt x="0" y="679108"/>
                  </a:lnTo>
                  <a:lnTo>
                    <a:pt x="502721" y="679108"/>
                  </a:lnTo>
                  <a:lnTo>
                    <a:pt x="502721" y="882308"/>
                  </a:lnTo>
                  <a:lnTo>
                    <a:pt x="909121" y="441154"/>
                  </a:lnTo>
                  <a:close/>
                </a:path>
              </a:pathLst>
            </a:custGeom>
            <a:solidFill>
              <a:srgbClr val="BFF2D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65100"/>
              <a:ext cx="807521" cy="514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  <a:r>
                <a:rPr lang="en-US" sz="2391" b="tru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stopwords.txt,</a:t>
              </a:r>
            </a:p>
            <a:p>
              <a:pPr algn="ctr">
                <a:lnSpc>
                  <a:spcPts val="3348"/>
                </a:lnSpc>
              </a:pPr>
              <a:r>
                <a:rPr lang="en-US" sz="2391" b="tru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additional words</a:t>
              </a:r>
            </a:p>
            <a:p>
              <a:pPr algn="ctr">
                <a:lnSpc>
                  <a:spcPts val="3348"/>
                </a:lnSpc>
              </a:pPr>
              <a:r>
                <a:rPr lang="en-US" b="true" sz="239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(면접자, 지원자, 말씀, 하시...)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674171" y="359405"/>
            <a:ext cx="354529" cy="35452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62012" y="317477"/>
            <a:ext cx="178846" cy="39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9019" y="317477"/>
            <a:ext cx="3769179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PREPROCESSING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73351" y="1147713"/>
            <a:ext cx="11941298" cy="8985827"/>
          </a:xfrm>
          <a:custGeom>
            <a:avLst/>
            <a:gdLst/>
            <a:ahLst/>
            <a:cxnLst/>
            <a:rect r="r" b="b" t="t" l="l"/>
            <a:pathLst>
              <a:path h="8985827" w="11941298">
                <a:moveTo>
                  <a:pt x="0" y="0"/>
                </a:moveTo>
                <a:lnTo>
                  <a:pt x="11941298" y="0"/>
                </a:lnTo>
                <a:lnTo>
                  <a:pt x="11941298" y="8985827"/>
                </a:lnTo>
                <a:lnTo>
                  <a:pt x="0" y="8985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74171" y="359405"/>
            <a:ext cx="354529" cy="35452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62012" y="317477"/>
            <a:ext cx="178846" cy="39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9019" y="317477"/>
            <a:ext cx="3769179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PREPROCESSING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40359" y="4340223"/>
            <a:ext cx="13407282" cy="1444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28212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Data Analysis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40599" y="4417518"/>
            <a:ext cx="2206802" cy="2206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674171" y="359405"/>
            <a:ext cx="354529" cy="35452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027871" y="1699699"/>
            <a:ext cx="8232257" cy="226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b="true" sz="4299" spc="-17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Developing </a:t>
            </a:r>
            <a:r>
              <a:rPr lang="en-US" b="true" sz="4299" spc="-17">
                <a:solidFill>
                  <a:srgbClr val="0DDA6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Interview Preparation Strategies</a:t>
            </a:r>
            <a:r>
              <a:rPr lang="en-US" b="true" sz="4299" spc="-17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through </a:t>
            </a:r>
            <a:r>
              <a:rPr lang="en-US" b="true" sz="4299" spc="-17">
                <a:solidFill>
                  <a:srgbClr val="0DDA6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Question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20795" y="6995795"/>
            <a:ext cx="7846411" cy="226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b="true" sz="4299" spc="-17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Uncovering </a:t>
            </a:r>
            <a:r>
              <a:rPr lang="en-US" b="true" sz="4299" i="true" spc="-17" u="sng">
                <a:solidFill>
                  <a:srgbClr val="000000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Hidden Topics</a:t>
            </a:r>
            <a:r>
              <a:rPr lang="en-US" b="true" sz="4299" spc="-17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and </a:t>
            </a:r>
            <a:r>
              <a:rPr lang="en-US" b="true" sz="4299" i="true" spc="-17" u="sng">
                <a:solidFill>
                  <a:srgbClr val="000000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Evaluation Criteria</a:t>
            </a:r>
            <a:r>
              <a:rPr lang="en-US" b="true" sz="4299" spc="-17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with LDA and STM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2012" y="317477"/>
            <a:ext cx="178846" cy="39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9019" y="317477"/>
            <a:ext cx="5504717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ANALYSIS</a:t>
            </a: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: LDA &amp; STM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5008575" y="-411998"/>
            <a:ext cx="25073740" cy="14072636"/>
          </a:xfrm>
          <a:custGeom>
            <a:avLst/>
            <a:gdLst/>
            <a:ahLst/>
            <a:cxnLst/>
            <a:rect r="r" b="b" t="t" l="l"/>
            <a:pathLst>
              <a:path h="14072636" w="25073740">
                <a:moveTo>
                  <a:pt x="0" y="0"/>
                </a:moveTo>
                <a:lnTo>
                  <a:pt x="25073740" y="0"/>
                </a:lnTo>
                <a:lnTo>
                  <a:pt x="25073740" y="14072636"/>
                </a:lnTo>
                <a:lnTo>
                  <a:pt x="0" y="14072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40359" y="4141787"/>
            <a:ext cx="13407282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28212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LDA and STM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906309" y="5765801"/>
            <a:ext cx="3180621" cy="294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FOR IN-DEPTH ANALYSIS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226807" y="3671112"/>
            <a:ext cx="3053715" cy="2605088"/>
            <a:chOff x="0" y="0"/>
            <a:chExt cx="4071620" cy="3473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3180" y="45720"/>
              <a:ext cx="3987800" cy="3379470"/>
            </a:xfrm>
            <a:custGeom>
              <a:avLst/>
              <a:gdLst/>
              <a:ahLst/>
              <a:cxnLst/>
              <a:rect r="r" b="b" t="t" l="l"/>
              <a:pathLst>
                <a:path h="3379470" w="3987800">
                  <a:moveTo>
                    <a:pt x="3451860" y="3192780"/>
                  </a:moveTo>
                  <a:cubicBezTo>
                    <a:pt x="2764790" y="3196590"/>
                    <a:pt x="2710180" y="3199130"/>
                    <a:pt x="2599690" y="3210560"/>
                  </a:cubicBezTo>
                  <a:cubicBezTo>
                    <a:pt x="2426970" y="3229610"/>
                    <a:pt x="2123440" y="3286760"/>
                    <a:pt x="1936750" y="3310890"/>
                  </a:cubicBezTo>
                  <a:cubicBezTo>
                    <a:pt x="1800860" y="3327400"/>
                    <a:pt x="1719580" y="3337560"/>
                    <a:pt x="1582420" y="3347720"/>
                  </a:cubicBezTo>
                  <a:cubicBezTo>
                    <a:pt x="1395730" y="3360420"/>
                    <a:pt x="1096010" y="3375660"/>
                    <a:pt x="918210" y="3375660"/>
                  </a:cubicBezTo>
                  <a:cubicBezTo>
                    <a:pt x="798830" y="3375660"/>
                    <a:pt x="713740" y="3379470"/>
                    <a:pt x="619760" y="3361690"/>
                  </a:cubicBezTo>
                  <a:cubicBezTo>
                    <a:pt x="528320" y="3343910"/>
                    <a:pt x="440690" y="3312160"/>
                    <a:pt x="361950" y="3270250"/>
                  </a:cubicBezTo>
                  <a:cubicBezTo>
                    <a:pt x="283210" y="3228340"/>
                    <a:pt x="203200" y="3178810"/>
                    <a:pt x="147320" y="3111500"/>
                  </a:cubicBezTo>
                  <a:cubicBezTo>
                    <a:pt x="91440" y="3044190"/>
                    <a:pt x="52070" y="2954020"/>
                    <a:pt x="29210" y="2866390"/>
                  </a:cubicBezTo>
                  <a:cubicBezTo>
                    <a:pt x="5080" y="2777490"/>
                    <a:pt x="0" y="2678430"/>
                    <a:pt x="7620" y="2581910"/>
                  </a:cubicBezTo>
                  <a:cubicBezTo>
                    <a:pt x="13970" y="2480310"/>
                    <a:pt x="39370" y="2373630"/>
                    <a:pt x="76200" y="2270760"/>
                  </a:cubicBezTo>
                  <a:cubicBezTo>
                    <a:pt x="115570" y="2161540"/>
                    <a:pt x="176530" y="2053590"/>
                    <a:pt x="242570" y="1949450"/>
                  </a:cubicBezTo>
                  <a:cubicBezTo>
                    <a:pt x="312420" y="1838960"/>
                    <a:pt x="401320" y="1729740"/>
                    <a:pt x="486410" y="1628140"/>
                  </a:cubicBezTo>
                  <a:cubicBezTo>
                    <a:pt x="571500" y="1527810"/>
                    <a:pt x="660400" y="1430020"/>
                    <a:pt x="754380" y="1342390"/>
                  </a:cubicBezTo>
                  <a:cubicBezTo>
                    <a:pt x="844550" y="1256030"/>
                    <a:pt x="911860" y="1200150"/>
                    <a:pt x="1040130" y="1104900"/>
                  </a:cubicBezTo>
                  <a:cubicBezTo>
                    <a:pt x="1273810" y="930910"/>
                    <a:pt x="1808480" y="571500"/>
                    <a:pt x="2062480" y="416560"/>
                  </a:cubicBezTo>
                  <a:cubicBezTo>
                    <a:pt x="2208530" y="327660"/>
                    <a:pt x="2296160" y="276860"/>
                    <a:pt x="2414270" y="222250"/>
                  </a:cubicBezTo>
                  <a:cubicBezTo>
                    <a:pt x="2524760" y="170180"/>
                    <a:pt x="2636520" y="124460"/>
                    <a:pt x="2747010" y="91440"/>
                  </a:cubicBezTo>
                  <a:cubicBezTo>
                    <a:pt x="2853690" y="58420"/>
                    <a:pt x="2962910" y="35560"/>
                    <a:pt x="3067050" y="21590"/>
                  </a:cubicBezTo>
                  <a:cubicBezTo>
                    <a:pt x="3163570" y="7620"/>
                    <a:pt x="3251200" y="0"/>
                    <a:pt x="3348990" y="5080"/>
                  </a:cubicBezTo>
                  <a:cubicBezTo>
                    <a:pt x="3458210" y="11430"/>
                    <a:pt x="3604260" y="19050"/>
                    <a:pt x="3694430" y="63500"/>
                  </a:cubicBezTo>
                  <a:cubicBezTo>
                    <a:pt x="3766820" y="99060"/>
                    <a:pt x="3817620" y="154940"/>
                    <a:pt x="3862070" y="220980"/>
                  </a:cubicBezTo>
                  <a:cubicBezTo>
                    <a:pt x="3911600" y="298450"/>
                    <a:pt x="3942080" y="406400"/>
                    <a:pt x="3961130" y="505460"/>
                  </a:cubicBezTo>
                  <a:cubicBezTo>
                    <a:pt x="3981450" y="607060"/>
                    <a:pt x="3973830" y="703580"/>
                    <a:pt x="3976370" y="821690"/>
                  </a:cubicBezTo>
                  <a:cubicBezTo>
                    <a:pt x="3978910" y="974090"/>
                    <a:pt x="3987800" y="1165860"/>
                    <a:pt x="3971290" y="1341120"/>
                  </a:cubicBezTo>
                  <a:cubicBezTo>
                    <a:pt x="3954780" y="1524000"/>
                    <a:pt x="3895090" y="1743710"/>
                    <a:pt x="3873500" y="1893570"/>
                  </a:cubicBezTo>
                  <a:cubicBezTo>
                    <a:pt x="3858260" y="1996440"/>
                    <a:pt x="3849370" y="2062480"/>
                    <a:pt x="3841750" y="2152650"/>
                  </a:cubicBezTo>
                  <a:cubicBezTo>
                    <a:pt x="3834130" y="2251710"/>
                    <a:pt x="3890010" y="2406650"/>
                    <a:pt x="3831590" y="2463800"/>
                  </a:cubicBezTo>
                  <a:cubicBezTo>
                    <a:pt x="3760470" y="2532380"/>
                    <a:pt x="3449320" y="2542540"/>
                    <a:pt x="3374390" y="2463800"/>
                  </a:cubicBezTo>
                  <a:cubicBezTo>
                    <a:pt x="3294380" y="2378710"/>
                    <a:pt x="3380740" y="2115820"/>
                    <a:pt x="3402330" y="1932940"/>
                  </a:cubicBezTo>
                  <a:cubicBezTo>
                    <a:pt x="3425190" y="1736090"/>
                    <a:pt x="3495040" y="1525270"/>
                    <a:pt x="3514090" y="1322070"/>
                  </a:cubicBezTo>
                  <a:cubicBezTo>
                    <a:pt x="3533140" y="1122680"/>
                    <a:pt x="3534410" y="881380"/>
                    <a:pt x="3517900" y="722630"/>
                  </a:cubicBezTo>
                  <a:cubicBezTo>
                    <a:pt x="3506470" y="615950"/>
                    <a:pt x="3515360" y="504190"/>
                    <a:pt x="3459480" y="459740"/>
                  </a:cubicBezTo>
                  <a:cubicBezTo>
                    <a:pt x="3397250" y="412750"/>
                    <a:pt x="3238500" y="461010"/>
                    <a:pt x="3139440" y="472440"/>
                  </a:cubicBezTo>
                  <a:cubicBezTo>
                    <a:pt x="3051810" y="483870"/>
                    <a:pt x="2976880" y="499110"/>
                    <a:pt x="2894330" y="523240"/>
                  </a:cubicBezTo>
                  <a:cubicBezTo>
                    <a:pt x="2805430" y="549910"/>
                    <a:pt x="2716530" y="584200"/>
                    <a:pt x="2625090" y="627380"/>
                  </a:cubicBezTo>
                  <a:cubicBezTo>
                    <a:pt x="2523490" y="674370"/>
                    <a:pt x="2435860" y="725170"/>
                    <a:pt x="2312670" y="798830"/>
                  </a:cubicBezTo>
                  <a:cubicBezTo>
                    <a:pt x="2123440" y="913130"/>
                    <a:pt x="1797050" y="1137920"/>
                    <a:pt x="1615440" y="1261110"/>
                  </a:cubicBezTo>
                  <a:cubicBezTo>
                    <a:pt x="1496060" y="1342390"/>
                    <a:pt x="1413510" y="1395730"/>
                    <a:pt x="1320800" y="1465580"/>
                  </a:cubicBezTo>
                  <a:cubicBezTo>
                    <a:pt x="1235710" y="1530350"/>
                    <a:pt x="1156970" y="1591310"/>
                    <a:pt x="1079500" y="1663700"/>
                  </a:cubicBezTo>
                  <a:cubicBezTo>
                    <a:pt x="996950" y="1739900"/>
                    <a:pt x="916940" y="1828800"/>
                    <a:pt x="842010" y="1915160"/>
                  </a:cubicBezTo>
                  <a:cubicBezTo>
                    <a:pt x="769620" y="2001520"/>
                    <a:pt x="697230" y="2085340"/>
                    <a:pt x="637540" y="2180590"/>
                  </a:cubicBezTo>
                  <a:cubicBezTo>
                    <a:pt x="575310" y="2279650"/>
                    <a:pt x="502920" y="2393950"/>
                    <a:pt x="474980" y="2500630"/>
                  </a:cubicBezTo>
                  <a:cubicBezTo>
                    <a:pt x="450850" y="2595880"/>
                    <a:pt x="430530" y="2717800"/>
                    <a:pt x="467360" y="2786380"/>
                  </a:cubicBezTo>
                  <a:cubicBezTo>
                    <a:pt x="501650" y="2848610"/>
                    <a:pt x="598170" y="2885440"/>
                    <a:pt x="670560" y="2907030"/>
                  </a:cubicBezTo>
                  <a:cubicBezTo>
                    <a:pt x="744220" y="2929890"/>
                    <a:pt x="810260" y="2918460"/>
                    <a:pt x="909320" y="2918460"/>
                  </a:cubicBezTo>
                  <a:cubicBezTo>
                    <a:pt x="1070610" y="2919730"/>
                    <a:pt x="1369060" y="2904490"/>
                    <a:pt x="1544320" y="2891790"/>
                  </a:cubicBezTo>
                  <a:cubicBezTo>
                    <a:pt x="1670050" y="2882900"/>
                    <a:pt x="1738630" y="2875280"/>
                    <a:pt x="1865630" y="2858770"/>
                  </a:cubicBezTo>
                  <a:cubicBezTo>
                    <a:pt x="2052320" y="2834640"/>
                    <a:pt x="2369820" y="2774950"/>
                    <a:pt x="2556510" y="2755900"/>
                  </a:cubicBezTo>
                  <a:cubicBezTo>
                    <a:pt x="2680970" y="2741930"/>
                    <a:pt x="2750820" y="2739390"/>
                    <a:pt x="2871470" y="2735580"/>
                  </a:cubicBezTo>
                  <a:cubicBezTo>
                    <a:pt x="3036570" y="2729230"/>
                    <a:pt x="3360420" y="2640330"/>
                    <a:pt x="3451860" y="2730500"/>
                  </a:cubicBezTo>
                  <a:cubicBezTo>
                    <a:pt x="3533140" y="2811780"/>
                    <a:pt x="3451860" y="3192780"/>
                    <a:pt x="3451860" y="3192780"/>
                  </a:cubicBezTo>
                </a:path>
              </a:pathLst>
            </a:custGeom>
            <a:solidFill>
              <a:srgbClr val="00BF63">
                <a:alpha val="41961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2012" y="4448482"/>
            <a:ext cx="7185991" cy="5529967"/>
          </a:xfrm>
          <a:custGeom>
            <a:avLst/>
            <a:gdLst/>
            <a:ahLst/>
            <a:cxnLst/>
            <a:rect r="r" b="b" t="t" l="l"/>
            <a:pathLst>
              <a:path h="5529967" w="7185991">
                <a:moveTo>
                  <a:pt x="0" y="0"/>
                </a:moveTo>
                <a:lnTo>
                  <a:pt x="7185992" y="0"/>
                </a:lnTo>
                <a:lnTo>
                  <a:pt x="7185992" y="5529968"/>
                </a:lnTo>
                <a:lnTo>
                  <a:pt x="0" y="5529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27" t="0" r="-7927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8233754" y="1606184"/>
          <a:ext cx="9744075" cy="8372266"/>
        </p:xfrm>
        <a:graphic>
          <a:graphicData uri="http://schemas.openxmlformats.org/drawingml/2006/table">
            <a:tbl>
              <a:tblPr/>
              <a:tblGrid>
                <a:gridCol w="2682930"/>
                <a:gridCol w="2738239"/>
                <a:gridCol w="4322905"/>
              </a:tblGrid>
              <a:tr h="100469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900" strike="noStrike" u="non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K=2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900" strike="noStrike" u="none">
                          <a:solidFill>
                            <a:srgbClr val="00BF63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k=3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900" strike="noStrike" u="non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k=4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756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u="sng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topic 1</a:t>
                      </a:r>
                      <a:endParaRPr lang="en-US" sz="1100"/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problem-  </a:t>
                      </a:r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solving.</a:t>
                      </a:r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'solution',     </a:t>
                      </a:r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'explain’</a:t>
                      </a:r>
                    </a:p>
                    <a:p>
                      <a:pPr algn="l">
                        <a:lnSpc>
                          <a:spcPts val="3079"/>
                        </a:lnSpc>
                      </a:pPr>
                    </a:p>
                    <a:p>
                      <a:pPr algn="l">
                        <a:lnSpc>
                          <a:spcPts val="3079"/>
                        </a:lnSpc>
                      </a:pPr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 u="sng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topic 2</a:t>
                      </a:r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conversational     </a:t>
                      </a:r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questions.</a:t>
                      </a:r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'say',  </a:t>
                      </a:r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'nowadays',</a:t>
                      </a:r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‘curious’ </a:t>
                      </a: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b="true" sz="2199" u="sng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topic 1</a:t>
                      </a:r>
                      <a:endParaRPr lang="en-US" sz="1100"/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problem-</a:t>
                      </a:r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solving and </a:t>
                      </a:r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career related.</a:t>
                      </a:r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‘solution’, ‘experience’</a:t>
                      </a:r>
                    </a:p>
                    <a:p>
                      <a:pPr algn="just">
                        <a:lnSpc>
                          <a:spcPts val="3079"/>
                        </a:lnSpc>
                      </a:pPr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b="true" sz="2199" u="sng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topic 2</a:t>
                      </a:r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observational.</a:t>
                      </a:r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‘topic’, ‘curious’</a:t>
                      </a:r>
                    </a:p>
                    <a:p>
                      <a:pPr algn="just">
                        <a:lnSpc>
                          <a:spcPts val="3079"/>
                        </a:lnSpc>
                      </a:pPr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b="true" sz="2199" u="sng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topic 3</a:t>
                      </a:r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motivation /</a:t>
                      </a:r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enthusiasm.</a:t>
                      </a:r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‘challenge’, ‘wish’, ‘passion’</a:t>
                      </a: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40"/>
                        </a:lnSpc>
                        <a:defRPr/>
                      </a:pPr>
                      <a:r>
                        <a:rPr lang="en-US" b="true" sz="2100" u="sng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topic 1</a:t>
                      </a:r>
                      <a:endParaRPr lang="en-US" sz="1100"/>
                    </a:p>
                    <a:p>
                      <a:pPr algn="just">
                        <a:lnSpc>
                          <a:spcPts val="2940"/>
                        </a:lnSpc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problem- solving </a:t>
                      </a:r>
                    </a:p>
                    <a:p>
                      <a:pPr algn="just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‘solution’ ‘support’, ‘problem’</a:t>
                      </a:r>
                    </a:p>
                    <a:p>
                      <a:pPr algn="just">
                        <a:lnSpc>
                          <a:spcPts val="2940"/>
                        </a:lnSpc>
                      </a:pPr>
                    </a:p>
                    <a:p>
                      <a:pPr algn="just">
                        <a:lnSpc>
                          <a:spcPts val="2940"/>
                        </a:lnSpc>
                      </a:pPr>
                      <a:r>
                        <a:rPr lang="en-US" b="true" sz="2100" u="sng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topic 2</a:t>
                      </a:r>
                    </a:p>
                    <a:p>
                      <a:pPr algn="just">
                        <a:lnSpc>
                          <a:spcPts val="2940"/>
                        </a:lnSpc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conversational</a:t>
                      </a:r>
                    </a:p>
                    <a:p>
                      <a:pPr algn="just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‘nowadays’, ‘say’</a:t>
                      </a:r>
                    </a:p>
                    <a:p>
                      <a:pPr algn="just">
                        <a:lnSpc>
                          <a:spcPts val="2940"/>
                        </a:lnSpc>
                      </a:pPr>
                    </a:p>
                    <a:p>
                      <a:pPr algn="just">
                        <a:lnSpc>
                          <a:spcPts val="2940"/>
                        </a:lnSpc>
                      </a:pPr>
                      <a:r>
                        <a:rPr lang="en-US" b="true" sz="2100" u="sng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topic 3</a:t>
                      </a:r>
                    </a:p>
                    <a:p>
                      <a:pPr algn="just">
                        <a:lnSpc>
                          <a:spcPts val="2940"/>
                        </a:lnSpc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career and</a:t>
                      </a:r>
                    </a:p>
                    <a:p>
                      <a:pPr algn="just">
                        <a:lnSpc>
                          <a:spcPts val="2940"/>
                        </a:lnSpc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background</a:t>
                      </a:r>
                    </a:p>
                    <a:p>
                      <a:pPr algn="just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‘experience’, ‘resume’</a:t>
                      </a:r>
                    </a:p>
                    <a:p>
                      <a:pPr algn="just">
                        <a:lnSpc>
                          <a:spcPts val="2940"/>
                        </a:lnSpc>
                      </a:pPr>
                    </a:p>
                    <a:p>
                      <a:pPr algn="just">
                        <a:lnSpc>
                          <a:spcPts val="2940"/>
                        </a:lnSpc>
                      </a:pPr>
                      <a:r>
                        <a:rPr lang="en-US" b="true" sz="2100" u="sng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topic 4</a:t>
                      </a:r>
                    </a:p>
                    <a:p>
                      <a:pPr algn="just">
                        <a:lnSpc>
                          <a:spcPts val="2940"/>
                        </a:lnSpc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attitudes and</a:t>
                      </a:r>
                    </a:p>
                    <a:p>
                      <a:pPr algn="just">
                        <a:lnSpc>
                          <a:spcPts val="2940"/>
                        </a:lnSpc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aspirations</a:t>
                      </a:r>
                    </a:p>
                    <a:p>
                      <a:pPr algn="just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‘passion’, ‘challenge’, ‘wish’</a:t>
                      </a: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64128" y="1520459"/>
            <a:ext cx="2197858" cy="73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b="true" sz="4299" spc="-17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✔️ DTM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4128" y="2401839"/>
            <a:ext cx="3405190" cy="73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b="true" sz="4299" spc="-17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✔️ K = 2 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6342" y="3303578"/>
            <a:ext cx="3652647" cy="11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i="true" spc="-13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Perplexity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 i="true" spc="-13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k = 2 ~ 10</a:t>
            </a:r>
          </a:p>
        </p:txBody>
      </p:sp>
      <p:sp>
        <p:nvSpPr>
          <p:cNvPr name="AutoShape 7" id="7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674171" y="359405"/>
            <a:ext cx="354529" cy="35452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62012" y="317477"/>
            <a:ext cx="178846" cy="39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9019" y="317477"/>
            <a:ext cx="5504717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ANALYSIS</a:t>
            </a: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: LDA &amp; STM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41008" y="3578768"/>
            <a:ext cx="1048729" cy="104872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41008" y="6035139"/>
            <a:ext cx="1048729" cy="10487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41008" y="8807795"/>
            <a:ext cx="1048729" cy="104872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113609" y="3691018"/>
            <a:ext cx="11021316" cy="73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b="true" sz="4299" spc="-17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Deep understanding of job roles.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13609" y="6147388"/>
            <a:ext cx="17812553" cy="73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b="true" sz="4299" spc="-17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Coping with challenges and interpersonal skills.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13609" y="8920044"/>
            <a:ext cx="12812518" cy="73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b="true" sz="4299" spc="-17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Stress management and achieving goals.</a:t>
            </a:r>
          </a:p>
        </p:txBody>
      </p:sp>
      <p:sp>
        <p:nvSpPr>
          <p:cNvPr name="AutoShape 14" id="14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674171" y="359405"/>
            <a:ext cx="354529" cy="35452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62012" y="317477"/>
            <a:ext cx="178846" cy="39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2012" y="1081038"/>
            <a:ext cx="13184451" cy="887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-14" b="true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 = 3 ,</a:t>
            </a:r>
          </a:p>
          <a:p>
            <a:pPr algn="l">
              <a:lnSpc>
                <a:spcPts val="5040"/>
              </a:lnSpc>
            </a:pPr>
          </a:p>
          <a:p>
            <a:pPr algn="l" marL="777242" indent="-388621" lvl="1">
              <a:lnSpc>
                <a:spcPts val="5040"/>
              </a:lnSpc>
              <a:buFont typeface="Arial"/>
              <a:buChar char="•"/>
            </a:pPr>
            <a:r>
              <a:rPr lang="en-US" b="true" sz="3600" spc="-1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Topic 1 : </a:t>
            </a:r>
            <a:r>
              <a:rPr lang="en-US" b="true" sz="3600" spc="-14" u="sng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solving and career related.</a:t>
            </a:r>
            <a:r>
              <a:rPr lang="en-US" b="true" sz="3600" spc="-1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algn="l">
              <a:lnSpc>
                <a:spcPts val="5040"/>
              </a:lnSpc>
            </a:pPr>
            <a:r>
              <a:rPr lang="en-US" sz="3600" spc="-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- ‘solution’ , ‘experience’.</a:t>
            </a:r>
          </a:p>
          <a:p>
            <a:pPr algn="l">
              <a:lnSpc>
                <a:spcPts val="9239"/>
              </a:lnSpc>
            </a:pPr>
          </a:p>
          <a:p>
            <a:pPr algn="l" marL="777242" indent="-388621" lvl="1">
              <a:lnSpc>
                <a:spcPts val="5040"/>
              </a:lnSpc>
              <a:buFont typeface="Arial"/>
              <a:buChar char="•"/>
            </a:pPr>
            <a:r>
              <a:rPr lang="en-US" b="true" sz="3600" spc="-1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Topic 2 : </a:t>
            </a:r>
            <a:r>
              <a:rPr lang="en-US" b="true" sz="3600" spc="-14" u="sng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Observational.</a:t>
            </a:r>
          </a:p>
          <a:p>
            <a:pPr algn="l">
              <a:lnSpc>
                <a:spcPts val="5040"/>
              </a:lnSpc>
            </a:pPr>
            <a:r>
              <a:rPr lang="en-US" sz="3600" spc="-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- ‘topic’, ‘curious’.</a:t>
            </a:r>
          </a:p>
          <a:p>
            <a:pPr algn="l">
              <a:lnSpc>
                <a:spcPts val="10639"/>
              </a:lnSpc>
            </a:pPr>
          </a:p>
          <a:p>
            <a:pPr algn="l" marL="777242" indent="-388621" lvl="1">
              <a:lnSpc>
                <a:spcPts val="5040"/>
              </a:lnSpc>
              <a:buFont typeface="Arial"/>
              <a:buChar char="•"/>
            </a:pPr>
            <a:r>
              <a:rPr lang="en-US" b="true" sz="3600" spc="-1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Topic 3 : </a:t>
            </a:r>
            <a:r>
              <a:rPr lang="en-US" b="true" sz="3600" spc="-14" u="sng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Motivation and Enthusiams.</a:t>
            </a:r>
          </a:p>
          <a:p>
            <a:pPr algn="l">
              <a:lnSpc>
                <a:spcPts val="5040"/>
              </a:lnSpc>
            </a:pPr>
            <a:r>
              <a:rPr lang="en-US" sz="3600" spc="-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- ‘challenge’, ‘wish’, ‘passion’.</a:t>
            </a:r>
          </a:p>
          <a:p>
            <a:pPr algn="l">
              <a:lnSpc>
                <a:spcPts val="5040"/>
              </a:lnSpc>
            </a:pP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29019" y="317477"/>
            <a:ext cx="5504717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ANALYSIS</a:t>
            </a: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: LDA &amp; STM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-5803134" y="-1892818"/>
            <a:ext cx="25073740" cy="14072636"/>
          </a:xfrm>
          <a:custGeom>
            <a:avLst/>
            <a:gdLst/>
            <a:ahLst/>
            <a:cxnLst/>
            <a:rect r="r" b="b" t="t" l="l"/>
            <a:pathLst>
              <a:path h="14072636" w="25073740">
                <a:moveTo>
                  <a:pt x="0" y="0"/>
                </a:moveTo>
                <a:lnTo>
                  <a:pt x="25073740" y="0"/>
                </a:lnTo>
                <a:lnTo>
                  <a:pt x="25073740" y="14072636"/>
                </a:lnTo>
                <a:lnTo>
                  <a:pt x="0" y="14072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74171" y="359405"/>
            <a:ext cx="354529" cy="35452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260808" y="-668893"/>
            <a:ext cx="20809616" cy="11679397"/>
          </a:xfrm>
          <a:custGeom>
            <a:avLst/>
            <a:gdLst/>
            <a:ahLst/>
            <a:cxnLst/>
            <a:rect r="r" b="b" t="t" l="l"/>
            <a:pathLst>
              <a:path h="11679397" w="20809616">
                <a:moveTo>
                  <a:pt x="0" y="0"/>
                </a:moveTo>
                <a:lnTo>
                  <a:pt x="20809616" y="0"/>
                </a:lnTo>
                <a:lnTo>
                  <a:pt x="20809616" y="11679396"/>
                </a:lnTo>
                <a:lnTo>
                  <a:pt x="0" y="11679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2012" y="317477"/>
            <a:ext cx="178846" cy="39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378" y="3929062"/>
            <a:ext cx="16193244" cy="239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b="true" sz="4599" spc="-18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Candidates should focus on </a:t>
            </a:r>
          </a:p>
          <a:p>
            <a:pPr algn="ctr">
              <a:lnSpc>
                <a:spcPts val="6439"/>
              </a:lnSpc>
            </a:pPr>
            <a:r>
              <a:rPr lang="en-US" b="true" sz="4599" i="true" spc="-18">
                <a:solidFill>
                  <a:srgbClr val="000000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job fit, interpersonal skills, and stress management 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b="true" sz="4599" spc="-18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during preparation.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9019" y="317477"/>
            <a:ext cx="5504717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ANALYSIS</a:t>
            </a: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: LDA &amp; STM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37915" y="5942660"/>
            <a:ext cx="13407282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28212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LDA and STM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510518" y="7584295"/>
            <a:ext cx="3180621" cy="294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FOR IN-DEPTH ANALYSIS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338921" y="5431803"/>
            <a:ext cx="3053715" cy="2605088"/>
            <a:chOff x="0" y="0"/>
            <a:chExt cx="4071620" cy="3473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3180" y="45720"/>
              <a:ext cx="3987800" cy="3379470"/>
            </a:xfrm>
            <a:custGeom>
              <a:avLst/>
              <a:gdLst/>
              <a:ahLst/>
              <a:cxnLst/>
              <a:rect r="r" b="b" t="t" l="l"/>
              <a:pathLst>
                <a:path h="3379470" w="3987800">
                  <a:moveTo>
                    <a:pt x="3451860" y="3192780"/>
                  </a:moveTo>
                  <a:cubicBezTo>
                    <a:pt x="2764790" y="3196590"/>
                    <a:pt x="2710180" y="3199130"/>
                    <a:pt x="2599690" y="3210560"/>
                  </a:cubicBezTo>
                  <a:cubicBezTo>
                    <a:pt x="2426970" y="3229610"/>
                    <a:pt x="2123440" y="3286760"/>
                    <a:pt x="1936750" y="3310890"/>
                  </a:cubicBezTo>
                  <a:cubicBezTo>
                    <a:pt x="1800860" y="3327400"/>
                    <a:pt x="1719580" y="3337560"/>
                    <a:pt x="1582420" y="3347720"/>
                  </a:cubicBezTo>
                  <a:cubicBezTo>
                    <a:pt x="1395730" y="3360420"/>
                    <a:pt x="1096010" y="3375660"/>
                    <a:pt x="918210" y="3375660"/>
                  </a:cubicBezTo>
                  <a:cubicBezTo>
                    <a:pt x="798830" y="3375660"/>
                    <a:pt x="713740" y="3379470"/>
                    <a:pt x="619760" y="3361690"/>
                  </a:cubicBezTo>
                  <a:cubicBezTo>
                    <a:pt x="528320" y="3343910"/>
                    <a:pt x="440690" y="3312160"/>
                    <a:pt x="361950" y="3270250"/>
                  </a:cubicBezTo>
                  <a:cubicBezTo>
                    <a:pt x="283210" y="3228340"/>
                    <a:pt x="203200" y="3178810"/>
                    <a:pt x="147320" y="3111500"/>
                  </a:cubicBezTo>
                  <a:cubicBezTo>
                    <a:pt x="91440" y="3044190"/>
                    <a:pt x="52070" y="2954020"/>
                    <a:pt x="29210" y="2866390"/>
                  </a:cubicBezTo>
                  <a:cubicBezTo>
                    <a:pt x="5080" y="2777490"/>
                    <a:pt x="0" y="2678430"/>
                    <a:pt x="7620" y="2581910"/>
                  </a:cubicBezTo>
                  <a:cubicBezTo>
                    <a:pt x="13970" y="2480310"/>
                    <a:pt x="39370" y="2373630"/>
                    <a:pt x="76200" y="2270760"/>
                  </a:cubicBezTo>
                  <a:cubicBezTo>
                    <a:pt x="115570" y="2161540"/>
                    <a:pt x="176530" y="2053590"/>
                    <a:pt x="242570" y="1949450"/>
                  </a:cubicBezTo>
                  <a:cubicBezTo>
                    <a:pt x="312420" y="1838960"/>
                    <a:pt x="401320" y="1729740"/>
                    <a:pt x="486410" y="1628140"/>
                  </a:cubicBezTo>
                  <a:cubicBezTo>
                    <a:pt x="571500" y="1527810"/>
                    <a:pt x="660400" y="1430020"/>
                    <a:pt x="754380" y="1342390"/>
                  </a:cubicBezTo>
                  <a:cubicBezTo>
                    <a:pt x="844550" y="1256030"/>
                    <a:pt x="911860" y="1200150"/>
                    <a:pt x="1040130" y="1104900"/>
                  </a:cubicBezTo>
                  <a:cubicBezTo>
                    <a:pt x="1273810" y="930910"/>
                    <a:pt x="1808480" y="571500"/>
                    <a:pt x="2062480" y="416560"/>
                  </a:cubicBezTo>
                  <a:cubicBezTo>
                    <a:pt x="2208530" y="327660"/>
                    <a:pt x="2296160" y="276860"/>
                    <a:pt x="2414270" y="222250"/>
                  </a:cubicBezTo>
                  <a:cubicBezTo>
                    <a:pt x="2524760" y="170180"/>
                    <a:pt x="2636520" y="124460"/>
                    <a:pt x="2747010" y="91440"/>
                  </a:cubicBezTo>
                  <a:cubicBezTo>
                    <a:pt x="2853690" y="58420"/>
                    <a:pt x="2962910" y="35560"/>
                    <a:pt x="3067050" y="21590"/>
                  </a:cubicBezTo>
                  <a:cubicBezTo>
                    <a:pt x="3163570" y="7620"/>
                    <a:pt x="3251200" y="0"/>
                    <a:pt x="3348990" y="5080"/>
                  </a:cubicBezTo>
                  <a:cubicBezTo>
                    <a:pt x="3458210" y="11430"/>
                    <a:pt x="3604260" y="19050"/>
                    <a:pt x="3694430" y="63500"/>
                  </a:cubicBezTo>
                  <a:cubicBezTo>
                    <a:pt x="3766820" y="99060"/>
                    <a:pt x="3817620" y="154940"/>
                    <a:pt x="3862070" y="220980"/>
                  </a:cubicBezTo>
                  <a:cubicBezTo>
                    <a:pt x="3911600" y="298450"/>
                    <a:pt x="3942080" y="406400"/>
                    <a:pt x="3961130" y="505460"/>
                  </a:cubicBezTo>
                  <a:cubicBezTo>
                    <a:pt x="3981450" y="607060"/>
                    <a:pt x="3973830" y="703580"/>
                    <a:pt x="3976370" y="821690"/>
                  </a:cubicBezTo>
                  <a:cubicBezTo>
                    <a:pt x="3978910" y="974090"/>
                    <a:pt x="3987800" y="1165860"/>
                    <a:pt x="3971290" y="1341120"/>
                  </a:cubicBezTo>
                  <a:cubicBezTo>
                    <a:pt x="3954780" y="1524000"/>
                    <a:pt x="3895090" y="1743710"/>
                    <a:pt x="3873500" y="1893570"/>
                  </a:cubicBezTo>
                  <a:cubicBezTo>
                    <a:pt x="3858260" y="1996440"/>
                    <a:pt x="3849370" y="2062480"/>
                    <a:pt x="3841750" y="2152650"/>
                  </a:cubicBezTo>
                  <a:cubicBezTo>
                    <a:pt x="3834130" y="2251710"/>
                    <a:pt x="3890010" y="2406650"/>
                    <a:pt x="3831590" y="2463800"/>
                  </a:cubicBezTo>
                  <a:cubicBezTo>
                    <a:pt x="3760470" y="2532380"/>
                    <a:pt x="3449320" y="2542540"/>
                    <a:pt x="3374390" y="2463800"/>
                  </a:cubicBezTo>
                  <a:cubicBezTo>
                    <a:pt x="3294380" y="2378710"/>
                    <a:pt x="3380740" y="2115820"/>
                    <a:pt x="3402330" y="1932940"/>
                  </a:cubicBezTo>
                  <a:cubicBezTo>
                    <a:pt x="3425190" y="1736090"/>
                    <a:pt x="3495040" y="1525270"/>
                    <a:pt x="3514090" y="1322070"/>
                  </a:cubicBezTo>
                  <a:cubicBezTo>
                    <a:pt x="3533140" y="1122680"/>
                    <a:pt x="3534410" y="881380"/>
                    <a:pt x="3517900" y="722630"/>
                  </a:cubicBezTo>
                  <a:cubicBezTo>
                    <a:pt x="3506470" y="615950"/>
                    <a:pt x="3515360" y="504190"/>
                    <a:pt x="3459480" y="459740"/>
                  </a:cubicBezTo>
                  <a:cubicBezTo>
                    <a:pt x="3397250" y="412750"/>
                    <a:pt x="3238500" y="461010"/>
                    <a:pt x="3139440" y="472440"/>
                  </a:cubicBezTo>
                  <a:cubicBezTo>
                    <a:pt x="3051810" y="483870"/>
                    <a:pt x="2976880" y="499110"/>
                    <a:pt x="2894330" y="523240"/>
                  </a:cubicBezTo>
                  <a:cubicBezTo>
                    <a:pt x="2805430" y="549910"/>
                    <a:pt x="2716530" y="584200"/>
                    <a:pt x="2625090" y="627380"/>
                  </a:cubicBezTo>
                  <a:cubicBezTo>
                    <a:pt x="2523490" y="674370"/>
                    <a:pt x="2435860" y="725170"/>
                    <a:pt x="2312670" y="798830"/>
                  </a:cubicBezTo>
                  <a:cubicBezTo>
                    <a:pt x="2123440" y="913130"/>
                    <a:pt x="1797050" y="1137920"/>
                    <a:pt x="1615440" y="1261110"/>
                  </a:cubicBezTo>
                  <a:cubicBezTo>
                    <a:pt x="1496060" y="1342390"/>
                    <a:pt x="1413510" y="1395730"/>
                    <a:pt x="1320800" y="1465580"/>
                  </a:cubicBezTo>
                  <a:cubicBezTo>
                    <a:pt x="1235710" y="1530350"/>
                    <a:pt x="1156970" y="1591310"/>
                    <a:pt x="1079500" y="1663700"/>
                  </a:cubicBezTo>
                  <a:cubicBezTo>
                    <a:pt x="996950" y="1739900"/>
                    <a:pt x="916940" y="1828800"/>
                    <a:pt x="842010" y="1915160"/>
                  </a:cubicBezTo>
                  <a:cubicBezTo>
                    <a:pt x="769620" y="2001520"/>
                    <a:pt x="697230" y="2085340"/>
                    <a:pt x="637540" y="2180590"/>
                  </a:cubicBezTo>
                  <a:cubicBezTo>
                    <a:pt x="575310" y="2279650"/>
                    <a:pt x="502920" y="2393950"/>
                    <a:pt x="474980" y="2500630"/>
                  </a:cubicBezTo>
                  <a:cubicBezTo>
                    <a:pt x="450850" y="2595880"/>
                    <a:pt x="430530" y="2717800"/>
                    <a:pt x="467360" y="2786380"/>
                  </a:cubicBezTo>
                  <a:cubicBezTo>
                    <a:pt x="501650" y="2848610"/>
                    <a:pt x="598170" y="2885440"/>
                    <a:pt x="670560" y="2907030"/>
                  </a:cubicBezTo>
                  <a:cubicBezTo>
                    <a:pt x="744220" y="2929890"/>
                    <a:pt x="810260" y="2918460"/>
                    <a:pt x="909320" y="2918460"/>
                  </a:cubicBezTo>
                  <a:cubicBezTo>
                    <a:pt x="1070610" y="2919730"/>
                    <a:pt x="1369060" y="2904490"/>
                    <a:pt x="1544320" y="2891790"/>
                  </a:cubicBezTo>
                  <a:cubicBezTo>
                    <a:pt x="1670050" y="2882900"/>
                    <a:pt x="1738630" y="2875280"/>
                    <a:pt x="1865630" y="2858770"/>
                  </a:cubicBezTo>
                  <a:cubicBezTo>
                    <a:pt x="2052320" y="2834640"/>
                    <a:pt x="2369820" y="2774950"/>
                    <a:pt x="2556510" y="2755900"/>
                  </a:cubicBezTo>
                  <a:cubicBezTo>
                    <a:pt x="2680970" y="2741930"/>
                    <a:pt x="2750820" y="2739390"/>
                    <a:pt x="2871470" y="2735580"/>
                  </a:cubicBezTo>
                  <a:cubicBezTo>
                    <a:pt x="3036570" y="2729230"/>
                    <a:pt x="3360420" y="2640330"/>
                    <a:pt x="3451860" y="2730500"/>
                  </a:cubicBezTo>
                  <a:cubicBezTo>
                    <a:pt x="3533140" y="2811780"/>
                    <a:pt x="3451860" y="3192780"/>
                    <a:pt x="3451860" y="3192780"/>
                  </a:cubicBezTo>
                </a:path>
              </a:pathLst>
            </a:custGeom>
            <a:solidFill>
              <a:srgbClr val="00BF63">
                <a:alpha val="41961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5683079" y="4818393"/>
            <a:ext cx="6439853" cy="1533525"/>
            <a:chOff x="0" y="0"/>
            <a:chExt cx="8586470" cy="2044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5720" y="50800"/>
              <a:ext cx="8505190" cy="1949450"/>
            </a:xfrm>
            <a:custGeom>
              <a:avLst/>
              <a:gdLst/>
              <a:ahLst/>
              <a:cxnLst/>
              <a:rect r="r" b="b" t="t" l="l"/>
              <a:pathLst>
                <a:path h="1949450" w="8505190">
                  <a:moveTo>
                    <a:pt x="35560" y="1830070"/>
                  </a:moveTo>
                  <a:cubicBezTo>
                    <a:pt x="1419860" y="1117600"/>
                    <a:pt x="1564640" y="1055370"/>
                    <a:pt x="1757680" y="979170"/>
                  </a:cubicBezTo>
                  <a:cubicBezTo>
                    <a:pt x="1960880" y="897890"/>
                    <a:pt x="2216150" y="806450"/>
                    <a:pt x="2395220" y="749300"/>
                  </a:cubicBezTo>
                  <a:cubicBezTo>
                    <a:pt x="2522220" y="708660"/>
                    <a:pt x="2593340" y="689610"/>
                    <a:pt x="2724150" y="657860"/>
                  </a:cubicBezTo>
                  <a:cubicBezTo>
                    <a:pt x="2915920" y="613410"/>
                    <a:pt x="3194050" y="558800"/>
                    <a:pt x="3435350" y="521970"/>
                  </a:cubicBezTo>
                  <a:cubicBezTo>
                    <a:pt x="3683000" y="483870"/>
                    <a:pt x="3909060" y="458470"/>
                    <a:pt x="4192270" y="434340"/>
                  </a:cubicBezTo>
                  <a:cubicBezTo>
                    <a:pt x="4549140" y="402590"/>
                    <a:pt x="5050790" y="375920"/>
                    <a:pt x="5412740" y="360680"/>
                  </a:cubicBezTo>
                  <a:cubicBezTo>
                    <a:pt x="5699760" y="349250"/>
                    <a:pt x="5899150" y="345440"/>
                    <a:pt x="6186170" y="340360"/>
                  </a:cubicBezTo>
                  <a:cubicBezTo>
                    <a:pt x="6543040" y="335280"/>
                    <a:pt x="7090410" y="330200"/>
                    <a:pt x="7388860" y="336550"/>
                  </a:cubicBezTo>
                  <a:cubicBezTo>
                    <a:pt x="7566660" y="339090"/>
                    <a:pt x="7664450" y="340360"/>
                    <a:pt x="7811770" y="353060"/>
                  </a:cubicBezTo>
                  <a:cubicBezTo>
                    <a:pt x="7973060" y="367030"/>
                    <a:pt x="8246110" y="392430"/>
                    <a:pt x="8318500" y="419100"/>
                  </a:cubicBezTo>
                  <a:cubicBezTo>
                    <a:pt x="8340090" y="426720"/>
                    <a:pt x="8348980" y="431800"/>
                    <a:pt x="8356600" y="443230"/>
                  </a:cubicBezTo>
                  <a:cubicBezTo>
                    <a:pt x="8365490" y="454660"/>
                    <a:pt x="8370570" y="473710"/>
                    <a:pt x="8370570" y="487680"/>
                  </a:cubicBezTo>
                  <a:cubicBezTo>
                    <a:pt x="8369300" y="501650"/>
                    <a:pt x="8360410" y="519430"/>
                    <a:pt x="8350250" y="529590"/>
                  </a:cubicBezTo>
                  <a:cubicBezTo>
                    <a:pt x="8340090" y="539750"/>
                    <a:pt x="8331200" y="548640"/>
                    <a:pt x="8308340" y="547370"/>
                  </a:cubicBezTo>
                  <a:cubicBezTo>
                    <a:pt x="8210550" y="544830"/>
                    <a:pt x="7649210" y="240030"/>
                    <a:pt x="7537450" y="167640"/>
                  </a:cubicBezTo>
                  <a:cubicBezTo>
                    <a:pt x="7503160" y="146050"/>
                    <a:pt x="7487920" y="135890"/>
                    <a:pt x="7476490" y="116840"/>
                  </a:cubicBezTo>
                  <a:cubicBezTo>
                    <a:pt x="7466330" y="100330"/>
                    <a:pt x="7461250" y="82550"/>
                    <a:pt x="7462520" y="66040"/>
                  </a:cubicBezTo>
                  <a:cubicBezTo>
                    <a:pt x="7465060" y="49530"/>
                    <a:pt x="7473950" y="30480"/>
                    <a:pt x="7486650" y="19050"/>
                  </a:cubicBezTo>
                  <a:cubicBezTo>
                    <a:pt x="7498080" y="8890"/>
                    <a:pt x="7508240" y="0"/>
                    <a:pt x="7534910" y="0"/>
                  </a:cubicBezTo>
                  <a:cubicBezTo>
                    <a:pt x="7645400" y="2540"/>
                    <a:pt x="8288020" y="330200"/>
                    <a:pt x="8413750" y="397510"/>
                  </a:cubicBezTo>
                  <a:cubicBezTo>
                    <a:pt x="8449310" y="416560"/>
                    <a:pt x="8465820" y="416560"/>
                    <a:pt x="8479790" y="438150"/>
                  </a:cubicBezTo>
                  <a:cubicBezTo>
                    <a:pt x="8496300" y="464820"/>
                    <a:pt x="8505190" y="530860"/>
                    <a:pt x="8488680" y="558800"/>
                  </a:cubicBezTo>
                  <a:cubicBezTo>
                    <a:pt x="8473440" y="584200"/>
                    <a:pt x="8436610" y="590550"/>
                    <a:pt x="8393430" y="603250"/>
                  </a:cubicBezTo>
                  <a:cubicBezTo>
                    <a:pt x="8314690" y="627380"/>
                    <a:pt x="8162290" y="632460"/>
                    <a:pt x="8041640" y="655320"/>
                  </a:cubicBezTo>
                  <a:cubicBezTo>
                    <a:pt x="7913370" y="679450"/>
                    <a:pt x="7778750" y="711200"/>
                    <a:pt x="7644130" y="749300"/>
                  </a:cubicBezTo>
                  <a:cubicBezTo>
                    <a:pt x="7503160" y="789940"/>
                    <a:pt x="7279640" y="894080"/>
                    <a:pt x="7213600" y="894080"/>
                  </a:cubicBezTo>
                  <a:cubicBezTo>
                    <a:pt x="7194550" y="894080"/>
                    <a:pt x="7186930" y="889000"/>
                    <a:pt x="7176770" y="882650"/>
                  </a:cubicBezTo>
                  <a:cubicBezTo>
                    <a:pt x="7166610" y="875030"/>
                    <a:pt x="7157720" y="863600"/>
                    <a:pt x="7155180" y="850900"/>
                  </a:cubicBezTo>
                  <a:cubicBezTo>
                    <a:pt x="7151370" y="834390"/>
                    <a:pt x="7157720" y="807720"/>
                    <a:pt x="7166610" y="795020"/>
                  </a:cubicBezTo>
                  <a:cubicBezTo>
                    <a:pt x="7174230" y="783590"/>
                    <a:pt x="7186930" y="775970"/>
                    <a:pt x="7199630" y="774700"/>
                  </a:cubicBezTo>
                  <a:cubicBezTo>
                    <a:pt x="7214870" y="772160"/>
                    <a:pt x="7241540" y="777240"/>
                    <a:pt x="7254240" y="788670"/>
                  </a:cubicBezTo>
                  <a:cubicBezTo>
                    <a:pt x="7266940" y="800100"/>
                    <a:pt x="7275830" y="825500"/>
                    <a:pt x="7273290" y="842010"/>
                  </a:cubicBezTo>
                  <a:cubicBezTo>
                    <a:pt x="7270750" y="858520"/>
                    <a:pt x="7254240" y="881380"/>
                    <a:pt x="7239000" y="887730"/>
                  </a:cubicBezTo>
                  <a:cubicBezTo>
                    <a:pt x="7223760" y="895350"/>
                    <a:pt x="7197090" y="894080"/>
                    <a:pt x="7183120" y="885190"/>
                  </a:cubicBezTo>
                  <a:cubicBezTo>
                    <a:pt x="7167880" y="877570"/>
                    <a:pt x="7155180" y="853440"/>
                    <a:pt x="7152640" y="836930"/>
                  </a:cubicBezTo>
                  <a:cubicBezTo>
                    <a:pt x="7150100" y="824230"/>
                    <a:pt x="7155180" y="810260"/>
                    <a:pt x="7162800" y="800100"/>
                  </a:cubicBezTo>
                  <a:cubicBezTo>
                    <a:pt x="7169150" y="789940"/>
                    <a:pt x="7175500" y="784860"/>
                    <a:pt x="7193280" y="775970"/>
                  </a:cubicBezTo>
                  <a:cubicBezTo>
                    <a:pt x="7251700" y="744220"/>
                    <a:pt x="7495540" y="662940"/>
                    <a:pt x="7611110" y="624840"/>
                  </a:cubicBezTo>
                  <a:cubicBezTo>
                    <a:pt x="7693660" y="599440"/>
                    <a:pt x="7738110" y="588010"/>
                    <a:pt x="7823200" y="566420"/>
                  </a:cubicBezTo>
                  <a:cubicBezTo>
                    <a:pt x="7948930" y="534670"/>
                    <a:pt x="8204200" y="467360"/>
                    <a:pt x="8299450" y="461010"/>
                  </a:cubicBezTo>
                  <a:cubicBezTo>
                    <a:pt x="8340090" y="458470"/>
                    <a:pt x="8373110" y="452120"/>
                    <a:pt x="8387080" y="468630"/>
                  </a:cubicBezTo>
                  <a:cubicBezTo>
                    <a:pt x="8401050" y="483870"/>
                    <a:pt x="8399780" y="544830"/>
                    <a:pt x="8383270" y="554990"/>
                  </a:cubicBezTo>
                  <a:cubicBezTo>
                    <a:pt x="8356600" y="568960"/>
                    <a:pt x="8263890" y="482600"/>
                    <a:pt x="8181340" y="441960"/>
                  </a:cubicBezTo>
                  <a:cubicBezTo>
                    <a:pt x="8055610" y="379730"/>
                    <a:pt x="7821930" y="295910"/>
                    <a:pt x="7694930" y="236220"/>
                  </a:cubicBezTo>
                  <a:cubicBezTo>
                    <a:pt x="7609840" y="196850"/>
                    <a:pt x="7522210" y="167640"/>
                    <a:pt x="7487920" y="129540"/>
                  </a:cubicBezTo>
                  <a:cubicBezTo>
                    <a:pt x="7470140" y="109220"/>
                    <a:pt x="7462520" y="85090"/>
                    <a:pt x="7462520" y="66040"/>
                  </a:cubicBezTo>
                  <a:cubicBezTo>
                    <a:pt x="7463790" y="49530"/>
                    <a:pt x="7475220" y="30480"/>
                    <a:pt x="7486650" y="19050"/>
                  </a:cubicBezTo>
                  <a:cubicBezTo>
                    <a:pt x="7494270" y="10160"/>
                    <a:pt x="7504430" y="5080"/>
                    <a:pt x="7517130" y="2540"/>
                  </a:cubicBezTo>
                  <a:cubicBezTo>
                    <a:pt x="7531100" y="0"/>
                    <a:pt x="7548880" y="0"/>
                    <a:pt x="7569200" y="7620"/>
                  </a:cubicBezTo>
                  <a:cubicBezTo>
                    <a:pt x="7603490" y="20320"/>
                    <a:pt x="7640320" y="64770"/>
                    <a:pt x="7698740" y="99060"/>
                  </a:cubicBezTo>
                  <a:cubicBezTo>
                    <a:pt x="7805420" y="160020"/>
                    <a:pt x="8046720" y="257810"/>
                    <a:pt x="8164830" y="321310"/>
                  </a:cubicBezTo>
                  <a:cubicBezTo>
                    <a:pt x="8241030" y="361950"/>
                    <a:pt x="8315960" y="401320"/>
                    <a:pt x="8346440" y="431800"/>
                  </a:cubicBezTo>
                  <a:cubicBezTo>
                    <a:pt x="8360410" y="447040"/>
                    <a:pt x="8366760" y="458470"/>
                    <a:pt x="8369300" y="472440"/>
                  </a:cubicBezTo>
                  <a:cubicBezTo>
                    <a:pt x="8371840" y="482600"/>
                    <a:pt x="8371840" y="492760"/>
                    <a:pt x="8366760" y="502920"/>
                  </a:cubicBezTo>
                  <a:cubicBezTo>
                    <a:pt x="8360410" y="516890"/>
                    <a:pt x="8347710" y="537210"/>
                    <a:pt x="8323580" y="544830"/>
                  </a:cubicBezTo>
                  <a:cubicBezTo>
                    <a:pt x="8265160" y="562610"/>
                    <a:pt x="8093710" y="499110"/>
                    <a:pt x="7975600" y="483870"/>
                  </a:cubicBezTo>
                  <a:cubicBezTo>
                    <a:pt x="7856220" y="468630"/>
                    <a:pt x="7778750" y="461010"/>
                    <a:pt x="7611110" y="454660"/>
                  </a:cubicBezTo>
                  <a:cubicBezTo>
                    <a:pt x="7239000" y="439420"/>
                    <a:pt x="6291580" y="450850"/>
                    <a:pt x="5811520" y="462280"/>
                  </a:cubicBezTo>
                  <a:cubicBezTo>
                    <a:pt x="5491480" y="468630"/>
                    <a:pt x="5278120" y="480060"/>
                    <a:pt x="5011420" y="494030"/>
                  </a:cubicBezTo>
                  <a:cubicBezTo>
                    <a:pt x="4742180" y="509270"/>
                    <a:pt x="4466590" y="524510"/>
                    <a:pt x="4202430" y="548640"/>
                  </a:cubicBezTo>
                  <a:cubicBezTo>
                    <a:pt x="3948430" y="571500"/>
                    <a:pt x="3698240" y="596900"/>
                    <a:pt x="3454400" y="635000"/>
                  </a:cubicBezTo>
                  <a:cubicBezTo>
                    <a:pt x="3215640" y="670560"/>
                    <a:pt x="2981960" y="712470"/>
                    <a:pt x="2754630" y="768350"/>
                  </a:cubicBezTo>
                  <a:cubicBezTo>
                    <a:pt x="2534920" y="822960"/>
                    <a:pt x="2321560" y="892810"/>
                    <a:pt x="2113280" y="966470"/>
                  </a:cubicBezTo>
                  <a:cubicBezTo>
                    <a:pt x="1910080" y="1037590"/>
                    <a:pt x="1676400" y="1135380"/>
                    <a:pt x="1518920" y="1202690"/>
                  </a:cubicBezTo>
                  <a:cubicBezTo>
                    <a:pt x="1413510" y="1248410"/>
                    <a:pt x="1361440" y="1273810"/>
                    <a:pt x="1256030" y="1324610"/>
                  </a:cubicBezTo>
                  <a:cubicBezTo>
                    <a:pt x="1092200" y="1404620"/>
                    <a:pt x="833120" y="1537970"/>
                    <a:pt x="633730" y="1643380"/>
                  </a:cubicBezTo>
                  <a:cubicBezTo>
                    <a:pt x="445770" y="1743710"/>
                    <a:pt x="182880" y="1920240"/>
                    <a:pt x="91440" y="1943100"/>
                  </a:cubicBezTo>
                  <a:cubicBezTo>
                    <a:pt x="63500" y="1949450"/>
                    <a:pt x="48260" y="1948180"/>
                    <a:pt x="33020" y="1941830"/>
                  </a:cubicBezTo>
                  <a:cubicBezTo>
                    <a:pt x="20320" y="1935480"/>
                    <a:pt x="8890" y="1920240"/>
                    <a:pt x="5080" y="1907540"/>
                  </a:cubicBezTo>
                  <a:cubicBezTo>
                    <a:pt x="0" y="1894840"/>
                    <a:pt x="0" y="1875790"/>
                    <a:pt x="6350" y="1863090"/>
                  </a:cubicBezTo>
                  <a:cubicBezTo>
                    <a:pt x="11430" y="1850390"/>
                    <a:pt x="35560" y="1830070"/>
                    <a:pt x="35560" y="1830070"/>
                  </a:cubicBezTo>
                </a:path>
              </a:pathLst>
            </a:custGeom>
            <a:solidFill>
              <a:srgbClr val="00BF63">
                <a:alpha val="23922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8133023" y="2212010"/>
            <a:ext cx="2905702" cy="258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i="tru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THE LDA </a:t>
            </a:r>
            <a:r>
              <a:rPr lang="en-US" b="true" sz="2100" i="true">
                <a:solidFill>
                  <a:srgbClr val="F40A0A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LIMITATION</a:t>
            </a:r>
            <a:r>
              <a:rPr lang="en-US" sz="2100" i="true">
                <a:solidFill>
                  <a:srgbClr val="F40A0A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</a:t>
            </a:r>
            <a:r>
              <a:rPr lang="en-US" sz="2100" i="tru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OF EXTRACTING TOPICS BASED SOLELY ON </a:t>
            </a:r>
            <a:r>
              <a:rPr lang="en-US" b="true" sz="2100" i="true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CO-OCCURRENCE</a:t>
            </a:r>
            <a:r>
              <a:rPr lang="en-US" sz="2100" i="tru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IS SUPPLEMENTED WITH STM.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631021" y="3462344"/>
            <a:ext cx="2817961" cy="348274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519512" y="2935335"/>
            <a:ext cx="1063818" cy="106381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73312" y="3060875"/>
            <a:ext cx="556218" cy="802939"/>
          </a:xfrm>
          <a:custGeom>
            <a:avLst/>
            <a:gdLst/>
            <a:ahLst/>
            <a:cxnLst/>
            <a:rect r="r" b="b" t="t" l="l"/>
            <a:pathLst>
              <a:path h="802939" w="556218">
                <a:moveTo>
                  <a:pt x="0" y="0"/>
                </a:moveTo>
                <a:lnTo>
                  <a:pt x="556218" y="0"/>
                </a:lnTo>
                <a:lnTo>
                  <a:pt x="556218" y="802939"/>
                </a:lnTo>
                <a:lnTo>
                  <a:pt x="0" y="802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828398" y="2935335"/>
            <a:ext cx="1063818" cy="10638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137284" y="2935335"/>
            <a:ext cx="1063818" cy="106381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475400" y="6413181"/>
            <a:ext cx="1063818" cy="106381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724729" y="6654717"/>
            <a:ext cx="608885" cy="561696"/>
          </a:xfrm>
          <a:custGeom>
            <a:avLst/>
            <a:gdLst/>
            <a:ahLst/>
            <a:cxnLst/>
            <a:rect r="r" b="b" t="t" l="l"/>
            <a:pathLst>
              <a:path h="561696" w="608885">
                <a:moveTo>
                  <a:pt x="0" y="0"/>
                </a:moveTo>
                <a:lnTo>
                  <a:pt x="608885" y="0"/>
                </a:lnTo>
                <a:lnTo>
                  <a:pt x="608885" y="561696"/>
                </a:lnTo>
                <a:lnTo>
                  <a:pt x="0" y="56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884153" y="6413181"/>
            <a:ext cx="1063818" cy="106381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31021" y="6413181"/>
            <a:ext cx="1063818" cy="106381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-1079487">
            <a:off x="8024026" y="6659095"/>
            <a:ext cx="803122" cy="542034"/>
          </a:xfrm>
          <a:custGeom>
            <a:avLst/>
            <a:gdLst/>
            <a:ahLst/>
            <a:cxnLst/>
            <a:rect r="r" b="b" t="t" l="l"/>
            <a:pathLst>
              <a:path h="542034" w="803122">
                <a:moveTo>
                  <a:pt x="0" y="0"/>
                </a:moveTo>
                <a:lnTo>
                  <a:pt x="803122" y="0"/>
                </a:lnTo>
                <a:lnTo>
                  <a:pt x="803122" y="542034"/>
                </a:lnTo>
                <a:lnTo>
                  <a:pt x="0" y="5420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029357" y="3148914"/>
            <a:ext cx="680950" cy="674760"/>
          </a:xfrm>
          <a:custGeom>
            <a:avLst/>
            <a:gdLst/>
            <a:ahLst/>
            <a:cxnLst/>
            <a:rect r="r" b="b" t="t" l="l"/>
            <a:pathLst>
              <a:path h="674760" w="680950">
                <a:moveTo>
                  <a:pt x="0" y="0"/>
                </a:moveTo>
                <a:lnTo>
                  <a:pt x="680950" y="0"/>
                </a:lnTo>
                <a:lnTo>
                  <a:pt x="680950" y="674760"/>
                </a:lnTo>
                <a:lnTo>
                  <a:pt x="0" y="6747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758864" y="6533336"/>
            <a:ext cx="793551" cy="793551"/>
          </a:xfrm>
          <a:custGeom>
            <a:avLst/>
            <a:gdLst/>
            <a:ahLst/>
            <a:cxnLst/>
            <a:rect r="r" b="b" t="t" l="l"/>
            <a:pathLst>
              <a:path h="793551" w="793551">
                <a:moveTo>
                  <a:pt x="0" y="0"/>
                </a:moveTo>
                <a:lnTo>
                  <a:pt x="793551" y="0"/>
                </a:lnTo>
                <a:lnTo>
                  <a:pt x="793551" y="793551"/>
                </a:lnTo>
                <a:lnTo>
                  <a:pt x="0" y="7935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400000">
            <a:off x="6587182" y="3388168"/>
            <a:ext cx="237365" cy="148353"/>
          </a:xfrm>
          <a:custGeom>
            <a:avLst/>
            <a:gdLst/>
            <a:ahLst/>
            <a:cxnLst/>
            <a:rect r="r" b="b" t="t" l="l"/>
            <a:pathLst>
              <a:path h="148353" w="237365">
                <a:moveTo>
                  <a:pt x="0" y="0"/>
                </a:moveTo>
                <a:lnTo>
                  <a:pt x="237365" y="0"/>
                </a:lnTo>
                <a:lnTo>
                  <a:pt x="237365" y="148353"/>
                </a:lnTo>
                <a:lnTo>
                  <a:pt x="0" y="1483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287973" y="3060875"/>
            <a:ext cx="762442" cy="775512"/>
          </a:xfrm>
          <a:custGeom>
            <a:avLst/>
            <a:gdLst/>
            <a:ahLst/>
            <a:cxnLst/>
            <a:rect r="r" b="b" t="t" l="l"/>
            <a:pathLst>
              <a:path h="775512" w="762442">
                <a:moveTo>
                  <a:pt x="0" y="0"/>
                </a:moveTo>
                <a:lnTo>
                  <a:pt x="762441" y="0"/>
                </a:lnTo>
                <a:lnTo>
                  <a:pt x="762441" y="775512"/>
                </a:lnTo>
                <a:lnTo>
                  <a:pt x="0" y="7755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0800000">
            <a:off x="16591633" y="5069323"/>
            <a:ext cx="237365" cy="148353"/>
          </a:xfrm>
          <a:custGeom>
            <a:avLst/>
            <a:gdLst/>
            <a:ahLst/>
            <a:cxnLst/>
            <a:rect r="r" b="b" t="t" l="l"/>
            <a:pathLst>
              <a:path h="148353" w="237365">
                <a:moveTo>
                  <a:pt x="0" y="0"/>
                </a:moveTo>
                <a:lnTo>
                  <a:pt x="237365" y="0"/>
                </a:lnTo>
                <a:lnTo>
                  <a:pt x="237365" y="148354"/>
                </a:lnTo>
                <a:lnTo>
                  <a:pt x="0" y="1483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5400000">
            <a:off x="11188720" y="6870914"/>
            <a:ext cx="237365" cy="148353"/>
          </a:xfrm>
          <a:custGeom>
            <a:avLst/>
            <a:gdLst/>
            <a:ahLst/>
            <a:cxnLst/>
            <a:rect r="r" b="b" t="t" l="l"/>
            <a:pathLst>
              <a:path h="148353" w="237365">
                <a:moveTo>
                  <a:pt x="0" y="0"/>
                </a:moveTo>
                <a:lnTo>
                  <a:pt x="237365" y="0"/>
                </a:lnTo>
                <a:lnTo>
                  <a:pt x="237365" y="148353"/>
                </a:lnTo>
                <a:lnTo>
                  <a:pt x="0" y="1483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388194" y="292168"/>
            <a:ext cx="10105015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ANALYZING INTERVIEW DATA FOR STRATEGIC PREPARATION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46743" y="4129253"/>
            <a:ext cx="2409356" cy="34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057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DATA SEARCHING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70276" y="7680737"/>
            <a:ext cx="2759254" cy="34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057">
                <a:solidFill>
                  <a:srgbClr val="282120"/>
                </a:solidFill>
                <a:latin typeface="윤고딕"/>
                <a:ea typeface="윤고딕"/>
                <a:cs typeface="윤고딕"/>
                <a:sym typeface="윤고딕"/>
              </a:rPr>
              <a:t>NETWORK ANALYSIS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959951" y="7610349"/>
            <a:ext cx="931272" cy="34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057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TF-IDF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345357" y="7572249"/>
            <a:ext cx="1575015" cy="34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057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LDA &amp; STM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90205" y="4128625"/>
            <a:ext cx="2759254" cy="34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057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DATA EXPLORATION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987118" y="4128625"/>
            <a:ext cx="3364152" cy="34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057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DATA PREPROCESSING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-5400000">
            <a:off x="4962825" y="6895732"/>
            <a:ext cx="237365" cy="148353"/>
          </a:xfrm>
          <a:custGeom>
            <a:avLst/>
            <a:gdLst/>
            <a:ahLst/>
            <a:cxnLst/>
            <a:rect r="r" b="b" t="t" l="l"/>
            <a:pathLst>
              <a:path h="148353" w="237365">
                <a:moveTo>
                  <a:pt x="0" y="0"/>
                </a:moveTo>
                <a:lnTo>
                  <a:pt x="237365" y="0"/>
                </a:lnTo>
                <a:lnTo>
                  <a:pt x="237365" y="148353"/>
                </a:lnTo>
                <a:lnTo>
                  <a:pt x="0" y="1483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2375151" y="4167353"/>
            <a:ext cx="354529" cy="358358"/>
            <a:chOff x="0" y="0"/>
            <a:chExt cx="472705" cy="477810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5105"/>
              <a:ext cx="472705" cy="472705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82120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44103" lIns="44103" bIns="44103" rIns="44103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117122" y="-38100"/>
              <a:ext cx="238462" cy="515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8"/>
                </a:lnSpc>
              </a:pPr>
              <a:r>
                <a:rPr lang="en-US" sz="2391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7529624" y="4146845"/>
            <a:ext cx="354529" cy="354529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7617465" y="4104916"/>
            <a:ext cx="178846" cy="39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12530163" y="4171181"/>
            <a:ext cx="354529" cy="354529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2618004" y="4129253"/>
            <a:ext cx="178846" cy="39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2809853" y="7590156"/>
            <a:ext cx="354529" cy="354529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12897695" y="7548227"/>
            <a:ext cx="178846" cy="39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grpSp>
        <p:nvGrpSpPr>
          <p:cNvPr name="Group 59" id="59"/>
          <p:cNvGrpSpPr/>
          <p:nvPr/>
        </p:nvGrpSpPr>
        <p:grpSpPr>
          <a:xfrm rot="0">
            <a:off x="7424447" y="7590156"/>
            <a:ext cx="354529" cy="354529"/>
            <a:chOff x="0" y="0"/>
            <a:chExt cx="812800" cy="8128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62" id="62"/>
          <p:cNvSpPr txBox="true"/>
          <p:nvPr/>
        </p:nvSpPr>
        <p:spPr>
          <a:xfrm rot="0">
            <a:off x="7512289" y="7548227"/>
            <a:ext cx="178846" cy="39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1034772" y="7696415"/>
            <a:ext cx="354529" cy="354529"/>
            <a:chOff x="0" y="0"/>
            <a:chExt cx="812800" cy="8128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66" id="66"/>
          <p:cNvSpPr txBox="true"/>
          <p:nvPr/>
        </p:nvSpPr>
        <p:spPr>
          <a:xfrm rot="0">
            <a:off x="1122613" y="7654486"/>
            <a:ext cx="178846" cy="39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94608" y="4345178"/>
            <a:ext cx="15076056" cy="73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b="true" sz="4299" spc="-17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✔️ Used metadata (Category, Experience, Gender)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94608" y="5176702"/>
            <a:ext cx="15076056" cy="73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b="true" sz="4299" spc="-17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✔️ Tested multiple k values (3~10) and </a:t>
            </a:r>
            <a:r>
              <a:rPr lang="en-US" b="true" sz="4299" spc="-17">
                <a:solidFill>
                  <a:srgbClr val="F40A0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selected 5</a:t>
            </a:r>
            <a:r>
              <a:rPr lang="en-US" b="true" sz="4299" spc="-17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17336" y="2561407"/>
            <a:ext cx="15076056" cy="134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900" i="true" spc="-15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Enables deeper analysis of 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900" i="true" spc="-15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question evaluation patterns by including metadata.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245213" y="6439082"/>
            <a:ext cx="1048729" cy="10487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598742" y="6551331"/>
            <a:ext cx="11021316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spc="-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 = 3 , 4 ( normal )</a:t>
            </a:r>
          </a:p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sz="4299" spc="-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 &gt; 5      ( too complicated )</a:t>
            </a:r>
          </a:p>
        </p:txBody>
      </p:sp>
      <p:sp>
        <p:nvSpPr>
          <p:cNvPr name="AutoShape 9" id="9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674171" y="359405"/>
            <a:ext cx="354529" cy="35452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62012" y="317477"/>
            <a:ext cx="178846" cy="39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9019" y="317477"/>
            <a:ext cx="5504717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ANALYSIS</a:t>
            </a: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: LDA &amp; STM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5803134" y="-1121111"/>
            <a:ext cx="25073740" cy="14072636"/>
          </a:xfrm>
          <a:custGeom>
            <a:avLst/>
            <a:gdLst/>
            <a:ahLst/>
            <a:cxnLst/>
            <a:rect r="r" b="b" t="t" l="l"/>
            <a:pathLst>
              <a:path h="14072636" w="25073740">
                <a:moveTo>
                  <a:pt x="0" y="0"/>
                </a:moveTo>
                <a:lnTo>
                  <a:pt x="25073740" y="0"/>
                </a:lnTo>
                <a:lnTo>
                  <a:pt x="25073740" y="14072636"/>
                </a:lnTo>
                <a:lnTo>
                  <a:pt x="0" y="14072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29019" y="1516128"/>
            <a:ext cx="15949472" cy="403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b="true" sz="42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STM</a:t>
            </a:r>
            <a:r>
              <a:rPr lang="en-US" b="true" sz="4299">
                <a:solidFill>
                  <a:srgbClr val="F40A0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4299">
                <a:solidFill>
                  <a:srgbClr val="F40A0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K=5</a:t>
            </a:r>
            <a:r>
              <a:rPr lang="en-US" b="true" sz="42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RESULTS</a:t>
            </a:r>
          </a:p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b="true" sz="3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Topic 1 : </a:t>
            </a:r>
            <a:r>
              <a:rPr lang="en-US" b="true" sz="3699">
                <a:solidFill>
                  <a:srgbClr val="00BF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Job fit</a:t>
            </a:r>
            <a:r>
              <a:rPr lang="en-US" b="true" sz="3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and </a:t>
            </a:r>
            <a:r>
              <a:rPr lang="en-US" b="true" sz="3699">
                <a:solidFill>
                  <a:srgbClr val="00BF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company understanding</a:t>
            </a:r>
            <a:r>
              <a:rPr lang="en-US" b="true" sz="3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b="true" sz="3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Topic 2 : </a:t>
            </a:r>
            <a:r>
              <a:rPr lang="en-US" b="true" sz="3699">
                <a:solidFill>
                  <a:srgbClr val="00BF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Values</a:t>
            </a:r>
            <a:r>
              <a:rPr lang="en-US" b="true" sz="3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and </a:t>
            </a:r>
            <a:r>
              <a:rPr lang="en-US" b="true" sz="3699">
                <a:solidFill>
                  <a:srgbClr val="00BF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problem-solving </a:t>
            </a:r>
            <a:r>
              <a:rPr lang="en-US" b="true" sz="3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skills.</a:t>
            </a:r>
          </a:p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b="true" sz="3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Topic 3 : </a:t>
            </a:r>
            <a:r>
              <a:rPr lang="en-US" b="true" sz="3699">
                <a:solidFill>
                  <a:srgbClr val="00BF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Self-motivation</a:t>
            </a:r>
            <a:r>
              <a:rPr lang="en-US" b="true" sz="3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and </a:t>
            </a:r>
            <a:r>
              <a:rPr lang="en-US" b="true" sz="3699">
                <a:solidFill>
                  <a:srgbClr val="00BF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goal setting</a:t>
            </a:r>
            <a:r>
              <a:rPr lang="en-US" b="true" sz="3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b="true" sz="3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Topic 4 : </a:t>
            </a:r>
            <a:r>
              <a:rPr lang="en-US" b="true" sz="3699">
                <a:solidFill>
                  <a:srgbClr val="00BF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Collaboration skills</a:t>
            </a:r>
            <a:r>
              <a:rPr lang="en-US" b="true" sz="3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  <a:p>
            <a:pPr algn="l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b="true" sz="3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Topic 5 : </a:t>
            </a:r>
            <a:r>
              <a:rPr lang="en-US" b="true" sz="3699">
                <a:solidFill>
                  <a:srgbClr val="00BF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Strengths, weaknesses</a:t>
            </a:r>
            <a:r>
              <a:rPr lang="en-US" b="true" sz="3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, and </a:t>
            </a:r>
            <a:r>
              <a:rPr lang="en-US" b="true" sz="3699">
                <a:solidFill>
                  <a:srgbClr val="00BF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improvement plans</a:t>
            </a:r>
            <a:r>
              <a:rPr lang="en-US" b="true" sz="3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33907" y="5883275"/>
            <a:ext cx="9214917" cy="337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b="true" sz="4299" spc="-17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Document Proportion Analysis :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 spc="-14">
                <a:solidFill>
                  <a:srgbClr val="00BF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Topic 1</a:t>
            </a:r>
            <a:r>
              <a:rPr lang="en-US" sz="3699" spc="-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has the </a:t>
            </a:r>
            <a:r>
              <a:rPr lang="en-US" b="true" sz="3699" i="true" spc="-14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highest proportion</a:t>
            </a:r>
            <a:r>
              <a:rPr lang="en-US" sz="3699" spc="-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-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lang="en-US" b="true" sz="3699" spc="-1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</a:t>
            </a:r>
            <a:r>
              <a:rPr lang="en-US" sz="3699" spc="-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evaluation focus.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-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Topic 2 has a lower proportion 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-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 Secondary evaluation focus.</a:t>
            </a:r>
          </a:p>
        </p:txBody>
      </p:sp>
      <p:sp>
        <p:nvSpPr>
          <p:cNvPr name="AutoShape 4" id="4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674171" y="359405"/>
            <a:ext cx="354529" cy="3545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62012" y="317477"/>
            <a:ext cx="178846" cy="39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9019" y="317477"/>
            <a:ext cx="5504717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ANALYSIS</a:t>
            </a: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: LDA &amp; STM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6349462" y="-1280531"/>
            <a:ext cx="25073740" cy="14072636"/>
          </a:xfrm>
          <a:custGeom>
            <a:avLst/>
            <a:gdLst/>
            <a:ahLst/>
            <a:cxnLst/>
            <a:rect r="r" b="b" t="t" l="l"/>
            <a:pathLst>
              <a:path h="14072636" w="25073740">
                <a:moveTo>
                  <a:pt x="0" y="0"/>
                </a:moveTo>
                <a:lnTo>
                  <a:pt x="25073740" y="0"/>
                </a:lnTo>
                <a:lnTo>
                  <a:pt x="25073740" y="14072637"/>
                </a:lnTo>
                <a:lnTo>
                  <a:pt x="0" y="1407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98294"/>
            <a:ext cx="15076056" cy="424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-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Candidates should </a:t>
            </a:r>
            <a:r>
              <a:rPr lang="en-US" b="true" sz="3999" spc="-1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focus on key areas</a:t>
            </a:r>
            <a:r>
              <a:rPr lang="en-US" sz="3999" spc="-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5599"/>
              </a:lnSpc>
            </a:pPr>
            <a:r>
              <a:rPr lang="en-US" sz="3999" spc="-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lang="en-US" sz="3999" spc="-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such as job fit, company understanding, </a:t>
            </a:r>
          </a:p>
          <a:p>
            <a:pPr algn="l">
              <a:lnSpc>
                <a:spcPts val="5599"/>
              </a:lnSpc>
            </a:pPr>
            <a:r>
              <a:rPr lang="en-US" sz="3999" spc="-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and personal values.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-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Comprehensive preparation for </a:t>
            </a:r>
          </a:p>
          <a:p>
            <a:pPr algn="l">
              <a:lnSpc>
                <a:spcPts val="5599"/>
              </a:lnSpc>
            </a:pPr>
            <a:r>
              <a:rPr lang="en-US" sz="3999" spc="-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lang="en-US" sz="3999" spc="-1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Topic1-related questions is critical.</a:t>
            </a:r>
          </a:p>
          <a:p>
            <a:pPr algn="l">
              <a:lnSpc>
                <a:spcPts val="6019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936840" y="5916694"/>
            <a:ext cx="1048729" cy="104872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317243"/>
            <a:ext cx="15076056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499" spc="-17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LDA and STM’s Conclusion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11944" y="6288659"/>
            <a:ext cx="15076056" cy="296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3"/>
              </a:lnSpc>
            </a:pPr>
            <a:r>
              <a:rPr lang="en-US" sz="4299" spc="-17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Applications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-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Develop customized </a:t>
            </a:r>
            <a:r>
              <a:rPr lang="en-US" b="true" sz="3999" spc="-1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question banks</a:t>
            </a:r>
            <a:r>
              <a:rPr lang="en-US" sz="3999" spc="-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by job role.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 spc="-1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Create interview preparation guidelines.</a:t>
            </a:r>
          </a:p>
          <a:p>
            <a:pPr algn="l" marL="863599" indent="-431800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Improve company recruitment evaluation processes.</a:t>
            </a:r>
          </a:p>
        </p:txBody>
      </p:sp>
      <p:sp>
        <p:nvSpPr>
          <p:cNvPr name="AutoShape 8" id="8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674171" y="359405"/>
            <a:ext cx="354529" cy="3545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62012" y="317477"/>
            <a:ext cx="178846" cy="39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?TEXT_MINING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29019" y="317477"/>
            <a:ext cx="5504717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ANALYSIS</a:t>
            </a: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: LDA &amp; STM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2986718" y="-3171806"/>
            <a:ext cx="25073740" cy="14072636"/>
          </a:xfrm>
          <a:custGeom>
            <a:avLst/>
            <a:gdLst/>
            <a:ahLst/>
            <a:cxnLst/>
            <a:rect r="r" b="b" t="t" l="l"/>
            <a:pathLst>
              <a:path h="14072636" w="25073740">
                <a:moveTo>
                  <a:pt x="0" y="0"/>
                </a:moveTo>
                <a:lnTo>
                  <a:pt x="25073739" y="0"/>
                </a:lnTo>
                <a:lnTo>
                  <a:pt x="25073739" y="14072636"/>
                </a:lnTo>
                <a:lnTo>
                  <a:pt x="0" y="14072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40359" y="4340223"/>
            <a:ext cx="13407282" cy="144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28212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TF-IDF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229019" y="317477"/>
            <a:ext cx="3769179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TF-IDF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16727288" y="8842363"/>
            <a:ext cx="532012" cy="415937"/>
          </a:xfrm>
          <a:custGeom>
            <a:avLst/>
            <a:gdLst/>
            <a:ahLst/>
            <a:cxnLst/>
            <a:rect r="r" b="b" t="t" l="l"/>
            <a:pathLst>
              <a:path h="415937" w="532012">
                <a:moveTo>
                  <a:pt x="532012" y="415937"/>
                </a:moveTo>
                <a:lnTo>
                  <a:pt x="0" y="415937"/>
                </a:lnTo>
                <a:lnTo>
                  <a:pt x="0" y="0"/>
                </a:lnTo>
                <a:lnTo>
                  <a:pt x="532012" y="0"/>
                </a:lnTo>
                <a:lnTo>
                  <a:pt x="532012" y="4159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74171" y="374627"/>
            <a:ext cx="354529" cy="358358"/>
            <a:chOff x="0" y="0"/>
            <a:chExt cx="472705" cy="47781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5105"/>
              <a:ext cx="472705" cy="472705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8212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44103" lIns="44103" bIns="44103" rIns="44103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17122" y="-38100"/>
              <a:ext cx="238462" cy="515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8"/>
                </a:lnSpc>
              </a:pPr>
              <a:r>
                <a:rPr lang="en-US" sz="2391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9019" y="1935075"/>
            <a:ext cx="10192358" cy="2139926"/>
            <a:chOff x="0" y="0"/>
            <a:chExt cx="13589810" cy="285323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64883" y="-57150"/>
              <a:ext cx="13524927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KEYWORD ANALYSIS BY </a:t>
              </a:r>
              <a:r>
                <a:rPr lang="en-US" b="true" sz="3000" i="true">
                  <a:solidFill>
                    <a:srgbClr val="5271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JOB CATEGORY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64668"/>
              <a:ext cx="11322075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KEYWORD ANALYSIS BY </a:t>
              </a:r>
              <a:r>
                <a:rPr lang="en-US" b="true" sz="3000" i="true">
                  <a:solidFill>
                    <a:srgbClr val="F9943B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GENDER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186485"/>
              <a:ext cx="13122957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KEYWORD ANALYSIS BY </a:t>
              </a:r>
              <a:r>
                <a:rPr lang="en-US" b="true" sz="3000" i="true">
                  <a:solidFill>
                    <a:srgbClr val="00BF63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EXPERIENCED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82086" y="6325619"/>
            <a:ext cx="84351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WORD FREQUENCY CALCULATION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82086" y="6982844"/>
            <a:ext cx="828710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DELETE ADDITIONAL STOPWORD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82086" y="7640069"/>
            <a:ext cx="647858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CALCULATE TF-IDF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82086" y="8297294"/>
            <a:ext cx="1080307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VISUALIZATION: TOP 10 KEYWORDS BY TF-IDF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3679" y="5530461"/>
            <a:ext cx="243014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i="true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TF-IDF </a:t>
            </a:r>
            <a:r>
              <a:rPr lang="en-US" b="true" sz="3000" i="true">
                <a:solidFill>
                  <a:srgbClr val="5271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STEP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74171" y="374627"/>
            <a:ext cx="354529" cy="358358"/>
            <a:chOff x="0" y="0"/>
            <a:chExt cx="472705" cy="47781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5105"/>
              <a:ext cx="472705" cy="472705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8212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44103" lIns="44103" bIns="44103" rIns="44103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7122" y="-38100"/>
              <a:ext cx="238462" cy="515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8"/>
                </a:lnSpc>
              </a:pPr>
              <a:r>
                <a:rPr lang="en-US" sz="2391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7708" y="3317107"/>
            <a:ext cx="16972584" cy="4611750"/>
          </a:xfrm>
          <a:custGeom>
            <a:avLst/>
            <a:gdLst/>
            <a:ahLst/>
            <a:cxnLst/>
            <a:rect r="r" b="b" t="t" l="l"/>
            <a:pathLst>
              <a:path h="4611750" w="16972584">
                <a:moveTo>
                  <a:pt x="0" y="0"/>
                </a:moveTo>
                <a:lnTo>
                  <a:pt x="16972584" y="0"/>
                </a:lnTo>
                <a:lnTo>
                  <a:pt x="16972584" y="4611749"/>
                </a:lnTo>
                <a:lnTo>
                  <a:pt x="0" y="4611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8886" b="-18512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9019" y="317477"/>
            <a:ext cx="3769179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TF-IDF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1436" y="1325527"/>
            <a:ext cx="7357914" cy="45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7"/>
              </a:lnSpc>
              <a:spcBef>
                <a:spcPct val="0"/>
              </a:spcBef>
            </a:pPr>
            <a:r>
              <a:rPr lang="en-US" b="true" sz="2705" i="true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KEYWORD ANALYSIS BY </a:t>
            </a:r>
            <a:r>
              <a:rPr lang="en-US" b="true" sz="2705" i="true">
                <a:solidFill>
                  <a:srgbClr val="5271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JOB CATEGORY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44029" y="8415903"/>
            <a:ext cx="3801302" cy="37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TF-IDF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-860543" y="4615780"/>
            <a:ext cx="3801302" cy="37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keyword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761850" y="7694409"/>
            <a:ext cx="3663521" cy="453252"/>
          </a:xfrm>
          <a:custGeom>
            <a:avLst/>
            <a:gdLst/>
            <a:ahLst/>
            <a:cxnLst/>
            <a:rect r="r" b="b" t="t" l="l"/>
            <a:pathLst>
              <a:path h="453252" w="3663521">
                <a:moveTo>
                  <a:pt x="0" y="0"/>
                </a:moveTo>
                <a:lnTo>
                  <a:pt x="3663520" y="0"/>
                </a:lnTo>
                <a:lnTo>
                  <a:pt x="3663520" y="453252"/>
                </a:lnTo>
                <a:lnTo>
                  <a:pt x="0" y="453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038" t="-1600946" r="-206672" b="-83634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344029" y="7687961"/>
            <a:ext cx="3663521" cy="453252"/>
          </a:xfrm>
          <a:custGeom>
            <a:avLst/>
            <a:gdLst/>
            <a:ahLst/>
            <a:cxnLst/>
            <a:rect r="r" b="b" t="t" l="l"/>
            <a:pathLst>
              <a:path h="453252" w="3663521">
                <a:moveTo>
                  <a:pt x="0" y="0"/>
                </a:moveTo>
                <a:lnTo>
                  <a:pt x="3663521" y="0"/>
                </a:lnTo>
                <a:lnTo>
                  <a:pt x="3663521" y="453252"/>
                </a:lnTo>
                <a:lnTo>
                  <a:pt x="0" y="453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038" t="-1600946" r="-206672" b="-83634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595779" y="7687961"/>
            <a:ext cx="3663521" cy="453252"/>
          </a:xfrm>
          <a:custGeom>
            <a:avLst/>
            <a:gdLst/>
            <a:ahLst/>
            <a:cxnLst/>
            <a:rect r="r" b="b" t="t" l="l"/>
            <a:pathLst>
              <a:path h="453252" w="3663521">
                <a:moveTo>
                  <a:pt x="0" y="0"/>
                </a:moveTo>
                <a:lnTo>
                  <a:pt x="3663521" y="0"/>
                </a:lnTo>
                <a:lnTo>
                  <a:pt x="3663521" y="453252"/>
                </a:lnTo>
                <a:lnTo>
                  <a:pt x="0" y="453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038" t="-1600946" r="-206672" b="-836349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74171" y="374627"/>
            <a:ext cx="354529" cy="358358"/>
            <a:chOff x="0" y="0"/>
            <a:chExt cx="472705" cy="47781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5105"/>
              <a:ext cx="472705" cy="472705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8212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44103" lIns="44103" bIns="44103" rIns="44103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7122" y="-38100"/>
              <a:ext cx="238462" cy="515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8"/>
                </a:lnSpc>
              </a:pPr>
              <a:r>
                <a:rPr lang="en-US" sz="2391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29019" y="317477"/>
            <a:ext cx="3769179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TF-IDF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1436" y="1325527"/>
            <a:ext cx="7357914" cy="45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7"/>
              </a:lnSpc>
              <a:spcBef>
                <a:spcPct val="0"/>
              </a:spcBef>
            </a:pPr>
            <a:r>
              <a:rPr lang="en-US" b="true" sz="2705" i="true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KEYWORD ANALYSIS BY </a:t>
            </a:r>
            <a:r>
              <a:rPr lang="en-US" b="true" sz="2705" i="true">
                <a:solidFill>
                  <a:srgbClr val="5271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JOB CATEGORY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530392" y="2209312"/>
            <a:ext cx="8932522" cy="6987654"/>
            <a:chOff x="0" y="0"/>
            <a:chExt cx="11910029" cy="93168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910029" cy="4556032"/>
            </a:xfrm>
            <a:custGeom>
              <a:avLst/>
              <a:gdLst/>
              <a:ahLst/>
              <a:cxnLst/>
              <a:rect r="r" b="b" t="t" l="l"/>
              <a:pathLst>
                <a:path h="4556032" w="11910029">
                  <a:moveTo>
                    <a:pt x="0" y="0"/>
                  </a:moveTo>
                  <a:lnTo>
                    <a:pt x="11910029" y="0"/>
                  </a:lnTo>
                  <a:lnTo>
                    <a:pt x="11910029" y="4556032"/>
                  </a:lnTo>
                  <a:lnTo>
                    <a:pt x="0" y="4556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31" t="-103378" r="-76517" b="-103853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152589" y="4763983"/>
              <a:ext cx="5516537" cy="4552888"/>
            </a:xfrm>
            <a:custGeom>
              <a:avLst/>
              <a:gdLst/>
              <a:ahLst/>
              <a:cxnLst/>
              <a:rect r="r" b="b" t="t" l="l"/>
              <a:pathLst>
                <a:path h="4552888" w="5516537">
                  <a:moveTo>
                    <a:pt x="0" y="0"/>
                  </a:moveTo>
                  <a:lnTo>
                    <a:pt x="5516536" y="0"/>
                  </a:lnTo>
                  <a:lnTo>
                    <a:pt x="5516536" y="4552889"/>
                  </a:lnTo>
                  <a:lnTo>
                    <a:pt x="0" y="4552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281" t="-187733" r="-253124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80093" y="4380104"/>
              <a:ext cx="5712445" cy="4656177"/>
            </a:xfrm>
            <a:custGeom>
              <a:avLst/>
              <a:gdLst/>
              <a:ahLst/>
              <a:cxnLst/>
              <a:rect r="r" b="b" t="t" l="l"/>
              <a:pathLst>
                <a:path h="4656177" w="5712445">
                  <a:moveTo>
                    <a:pt x="0" y="0"/>
                  </a:moveTo>
                  <a:lnTo>
                    <a:pt x="5712445" y="0"/>
                  </a:lnTo>
                  <a:lnTo>
                    <a:pt x="5712445" y="4656177"/>
                  </a:lnTo>
                  <a:lnTo>
                    <a:pt x="0" y="4656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19621" t="-103378" r="-64658" b="-103853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359831" y="9201150"/>
            <a:ext cx="3801302" cy="37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TF-IDF</a:t>
            </a: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1967999" y="4130601"/>
            <a:ext cx="3801302" cy="37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keyword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16727288" y="8842363"/>
            <a:ext cx="532012" cy="415937"/>
          </a:xfrm>
          <a:custGeom>
            <a:avLst/>
            <a:gdLst/>
            <a:ahLst/>
            <a:cxnLst/>
            <a:rect r="r" b="b" t="t" l="l"/>
            <a:pathLst>
              <a:path h="415937" w="532012">
                <a:moveTo>
                  <a:pt x="532012" y="415937"/>
                </a:moveTo>
                <a:lnTo>
                  <a:pt x="0" y="415937"/>
                </a:lnTo>
                <a:lnTo>
                  <a:pt x="0" y="0"/>
                </a:lnTo>
                <a:lnTo>
                  <a:pt x="532012" y="0"/>
                </a:lnTo>
                <a:lnTo>
                  <a:pt x="532012" y="4159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4171" y="374627"/>
            <a:ext cx="354529" cy="358358"/>
            <a:chOff x="0" y="0"/>
            <a:chExt cx="472705" cy="47781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5105"/>
              <a:ext cx="472705" cy="472705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8212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44103" lIns="44103" bIns="44103" rIns="44103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17122" y="-38100"/>
              <a:ext cx="238462" cy="515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8"/>
                </a:lnSpc>
              </a:pPr>
              <a:r>
                <a:rPr lang="en-US" sz="2391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07946" y="2098816"/>
            <a:ext cx="9608804" cy="6743547"/>
          </a:xfrm>
          <a:custGeom>
            <a:avLst/>
            <a:gdLst/>
            <a:ahLst/>
            <a:cxnLst/>
            <a:rect r="r" b="b" t="t" l="l"/>
            <a:pathLst>
              <a:path h="6743547" w="9608804">
                <a:moveTo>
                  <a:pt x="0" y="0"/>
                </a:moveTo>
                <a:lnTo>
                  <a:pt x="9608804" y="0"/>
                </a:lnTo>
                <a:lnTo>
                  <a:pt x="9608804" y="6743547"/>
                </a:lnTo>
                <a:lnTo>
                  <a:pt x="0" y="6743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46" t="0" r="0" b="-616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29019" y="317477"/>
            <a:ext cx="3769179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TF-IDF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1436" y="1271860"/>
            <a:ext cx="6064374" cy="45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7"/>
              </a:lnSpc>
              <a:spcBef>
                <a:spcPct val="0"/>
              </a:spcBef>
            </a:pPr>
            <a:r>
              <a:rPr lang="en-US" b="true" sz="2705" i="true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KEYWORD ANALYSIS BY </a:t>
            </a:r>
            <a:r>
              <a:rPr lang="en-US" b="true" sz="2705" i="true">
                <a:solidFill>
                  <a:srgbClr val="F9943B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GENDER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16750" y="3688150"/>
            <a:ext cx="6485750" cy="458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8"/>
              </a:lnSpc>
            </a:pPr>
          </a:p>
          <a:p>
            <a:pPr algn="l" marL="516311" indent="-258155" lvl="1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Female candidates can prepare to emphasize </a:t>
            </a:r>
            <a:r>
              <a:rPr lang="en-US" sz="2391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social responsibility, interpersonal skills, and digital media expertise. </a:t>
            </a:r>
          </a:p>
          <a:p>
            <a:pPr algn="l">
              <a:lnSpc>
                <a:spcPts val="3348"/>
              </a:lnSpc>
            </a:pPr>
          </a:p>
          <a:p>
            <a:pPr algn="l" marL="516311" indent="-258155" lvl="1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Male candidates should focus on showcasing</a:t>
            </a:r>
            <a:r>
              <a:rPr lang="en-US" sz="2391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technical expertise, economic achievements, and practical problem-solving abilities.</a:t>
            </a:r>
          </a:p>
          <a:p>
            <a:pPr algn="l">
              <a:lnSpc>
                <a:spcPts val="334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-521280" y="4351828"/>
            <a:ext cx="3801302" cy="37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keyword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47887" y="8832845"/>
            <a:ext cx="3801302" cy="37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TF-IDF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74171" y="374627"/>
            <a:ext cx="354529" cy="358358"/>
            <a:chOff x="0" y="0"/>
            <a:chExt cx="472705" cy="47781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5105"/>
              <a:ext cx="472705" cy="472705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8212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44103" lIns="44103" bIns="44103" rIns="44103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7122" y="-38100"/>
              <a:ext cx="238462" cy="515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8"/>
                </a:lnSpc>
              </a:pPr>
              <a:r>
                <a:rPr lang="en-US" sz="2391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29019" y="317477"/>
            <a:ext cx="3769179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TF-IDF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1436" y="1910659"/>
            <a:ext cx="4998198" cy="93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7"/>
              </a:lnSpc>
              <a:spcBef>
                <a:spcPct val="0"/>
              </a:spcBef>
            </a:pPr>
            <a:r>
              <a:rPr lang="en-US" b="true" sz="2705" i="true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KEYWORD ANALYSIS BY </a:t>
            </a:r>
            <a:r>
              <a:rPr lang="en-US" b="true" sz="2705" i="true">
                <a:solidFill>
                  <a:srgbClr val="00BF63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EXPERIENCED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981642" y="1450229"/>
            <a:ext cx="10011652" cy="8087216"/>
            <a:chOff x="0" y="0"/>
            <a:chExt cx="13348870" cy="107829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57571" y="0"/>
              <a:ext cx="12791299" cy="10241081"/>
            </a:xfrm>
            <a:custGeom>
              <a:avLst/>
              <a:gdLst/>
              <a:ahLst/>
              <a:cxnLst/>
              <a:rect r="r" b="b" t="t" l="l"/>
              <a:pathLst>
                <a:path h="10241081" w="12791299">
                  <a:moveTo>
                    <a:pt x="0" y="0"/>
                  </a:moveTo>
                  <a:lnTo>
                    <a:pt x="12791299" y="0"/>
                  </a:lnTo>
                  <a:lnTo>
                    <a:pt x="12791299" y="10241081"/>
                  </a:lnTo>
                  <a:lnTo>
                    <a:pt x="0" y="10241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953" t="-6324" r="0" b="-5824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-5400000">
              <a:off x="-2348994" y="3311720"/>
              <a:ext cx="5068403" cy="484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keyword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719900" y="10298240"/>
              <a:ext cx="5068403" cy="484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TF-IDF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06310" y="3498527"/>
            <a:ext cx="5488449" cy="458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8"/>
              </a:lnSpc>
            </a:pPr>
          </a:p>
          <a:p>
            <a:pPr algn="l" marL="516311" indent="-258155" lvl="1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Experienced candidates should highlight examples of </a:t>
            </a:r>
            <a:r>
              <a:rPr lang="en-US" b="true" sz="239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problem-solving and strengths</a:t>
            </a:r>
            <a:r>
              <a:rPr lang="en-US" sz="23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demonstrated in </a:t>
            </a:r>
            <a:r>
              <a:rPr lang="en-US" b="true" sz="239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real-world scenarios</a:t>
            </a:r>
            <a:r>
              <a:rPr lang="en-US" sz="23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algn="l">
              <a:lnSpc>
                <a:spcPts val="3348"/>
              </a:lnSpc>
            </a:pPr>
          </a:p>
          <a:p>
            <a:pPr algn="l" marL="516311" indent="-258155" lvl="1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Inexperienced candidates should showcase </a:t>
            </a:r>
            <a:r>
              <a:rPr lang="en-US" b="true" sz="239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adaptability and learning potential</a:t>
            </a:r>
            <a:r>
              <a:rPr lang="en-US" sz="23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through relevant examples.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40359" y="4340223"/>
            <a:ext cx="13407282" cy="144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28212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Network Analysis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40359" y="4341811"/>
            <a:ext cx="13407282" cy="144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28212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Data Source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16727288" y="8842363"/>
            <a:ext cx="532012" cy="415937"/>
          </a:xfrm>
          <a:custGeom>
            <a:avLst/>
            <a:gdLst/>
            <a:ahLst/>
            <a:cxnLst/>
            <a:rect r="r" b="b" t="t" l="l"/>
            <a:pathLst>
              <a:path h="415937" w="532012">
                <a:moveTo>
                  <a:pt x="532012" y="415937"/>
                </a:moveTo>
                <a:lnTo>
                  <a:pt x="0" y="415937"/>
                </a:lnTo>
                <a:lnTo>
                  <a:pt x="0" y="0"/>
                </a:lnTo>
                <a:lnTo>
                  <a:pt x="532012" y="0"/>
                </a:lnTo>
                <a:lnTo>
                  <a:pt x="532012" y="4159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85616" y="2623625"/>
            <a:ext cx="14716767" cy="698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1: Create Edge List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Iterating Over Pairs of Sentences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Building Edges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2: Process Data for Each Category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Filtering Data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Tokenizing Text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Selecting Word Lists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3: Build Networks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4: Visualize Networks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Edges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Nodes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Labels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29019" y="317477"/>
            <a:ext cx="3769179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NETWORK ANALYSIS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74171" y="368930"/>
            <a:ext cx="354529" cy="35452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62012" y="327002"/>
            <a:ext cx="178846" cy="81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  <a:p>
            <a:pPr algn="ctr">
              <a:lnSpc>
                <a:spcPts val="334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675518"/>
            <a:ext cx="4819650" cy="45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7"/>
              </a:lnSpc>
              <a:spcBef>
                <a:spcPct val="0"/>
              </a:spcBef>
            </a:pPr>
            <a:r>
              <a:rPr lang="en-US" b="true" sz="2705" i="true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NETWORK ANALYSIS </a:t>
            </a:r>
            <a:r>
              <a:rPr lang="en-US" b="true" sz="2705" i="true">
                <a:solidFill>
                  <a:srgbClr val="5271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STEP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16727288" y="8842363"/>
            <a:ext cx="532012" cy="415937"/>
          </a:xfrm>
          <a:custGeom>
            <a:avLst/>
            <a:gdLst/>
            <a:ahLst/>
            <a:cxnLst/>
            <a:rect r="r" b="b" t="t" l="l"/>
            <a:pathLst>
              <a:path h="415937" w="532012">
                <a:moveTo>
                  <a:pt x="532012" y="415937"/>
                </a:moveTo>
                <a:lnTo>
                  <a:pt x="0" y="415937"/>
                </a:lnTo>
                <a:lnTo>
                  <a:pt x="0" y="0"/>
                </a:lnTo>
                <a:lnTo>
                  <a:pt x="532012" y="0"/>
                </a:lnTo>
                <a:lnTo>
                  <a:pt x="532012" y="4159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4171" y="368930"/>
            <a:ext cx="354529" cy="35452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67001" y="2459960"/>
            <a:ext cx="9950898" cy="6281504"/>
          </a:xfrm>
          <a:custGeom>
            <a:avLst/>
            <a:gdLst/>
            <a:ahLst/>
            <a:cxnLst/>
            <a:rect r="r" b="b" t="t" l="l"/>
            <a:pathLst>
              <a:path h="6281504" w="9950898">
                <a:moveTo>
                  <a:pt x="0" y="0"/>
                </a:moveTo>
                <a:lnTo>
                  <a:pt x="9950898" y="0"/>
                </a:lnTo>
                <a:lnTo>
                  <a:pt x="9950898" y="6281504"/>
                </a:lnTo>
                <a:lnTo>
                  <a:pt x="0" y="6281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29019" y="317477"/>
            <a:ext cx="3769179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NETWORK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2012" y="327002"/>
            <a:ext cx="178846" cy="81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  <a:p>
            <a:pPr algn="ctr">
              <a:lnSpc>
                <a:spcPts val="334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-929068" y="1338050"/>
            <a:ext cx="10073068" cy="45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7"/>
              </a:lnSpc>
              <a:spcBef>
                <a:spcPct val="0"/>
              </a:spcBef>
            </a:pPr>
            <a:r>
              <a:rPr lang="en-US" b="true" sz="2705" i="true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NETWORK ANALYSIS </a:t>
            </a:r>
            <a:r>
              <a:rPr lang="en-US" b="true" sz="2705" i="true">
                <a:solidFill>
                  <a:srgbClr val="0DDA61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PUBLIC SERVICE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73550" y="2941362"/>
            <a:ext cx="6485750" cy="458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8"/>
              </a:lnSpc>
            </a:pPr>
          </a:p>
          <a:p>
            <a:pPr algn="l">
              <a:lnSpc>
                <a:spcPts val="3348"/>
              </a:lnSpc>
            </a:pPr>
          </a:p>
          <a:p>
            <a:pPr algn="l" marL="516311" indent="-258155" lvl="1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"How would you balance </a:t>
            </a:r>
            <a:r>
              <a:rPr lang="en-US" sz="2391">
                <a:solidFill>
                  <a:srgbClr val="F40A0A"/>
                </a:solidFill>
                <a:latin typeface="Montserrat"/>
                <a:ea typeface="Montserrat"/>
                <a:cs typeface="Montserrat"/>
                <a:sym typeface="Montserrat"/>
              </a:rPr>
              <a:t>global</a:t>
            </a:r>
            <a:r>
              <a:rPr lang="en-US" sz="23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standards with</a:t>
            </a:r>
            <a:r>
              <a:rPr lang="en-US" sz="2391">
                <a:solidFill>
                  <a:srgbClr val="F40A0A"/>
                </a:solidFill>
                <a:latin typeface="Montserrat"/>
                <a:ea typeface="Montserrat"/>
                <a:cs typeface="Montserrat"/>
                <a:sym typeface="Montserrat"/>
              </a:rPr>
              <a:t> citize</a:t>
            </a:r>
            <a:r>
              <a:rPr lang="en-US" sz="23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91">
                <a:solidFill>
                  <a:srgbClr val="F40A0A"/>
                </a:solidFill>
                <a:latin typeface="Montserrat"/>
                <a:ea typeface="Montserrat"/>
                <a:cs typeface="Montserrat"/>
                <a:sym typeface="Montserrat"/>
              </a:rPr>
              <a:t>needs</a:t>
            </a:r>
            <a:r>
              <a:rPr lang="en-US" sz="23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lang="en-US" sz="2391">
                <a:solidFill>
                  <a:srgbClr val="F40A0A"/>
                </a:solidFill>
                <a:latin typeface="Montserrat"/>
                <a:ea typeface="Montserrat"/>
                <a:cs typeface="Montserrat"/>
                <a:sym typeface="Montserrat"/>
              </a:rPr>
              <a:t>public</a:t>
            </a:r>
            <a:r>
              <a:rPr lang="en-US" sz="23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service? Can you explain how you would apply </a:t>
            </a:r>
            <a:r>
              <a:rPr lang="en-US" sz="2391">
                <a:solidFill>
                  <a:srgbClr val="F40A0A"/>
                </a:solidFill>
                <a:latin typeface="Montserrat"/>
                <a:ea typeface="Montserrat"/>
                <a:cs typeface="Montserrat"/>
                <a:sym typeface="Montserrat"/>
              </a:rPr>
              <a:t>international</a:t>
            </a:r>
            <a:r>
              <a:rPr lang="en-US" sz="23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practices while considering local context?"</a:t>
            </a:r>
          </a:p>
          <a:p>
            <a:pPr algn="l">
              <a:lnSpc>
                <a:spcPts val="3348"/>
              </a:lnSpc>
            </a:pPr>
          </a:p>
          <a:p>
            <a:pPr algn="l">
              <a:lnSpc>
                <a:spcPts val="3348"/>
              </a:lnSpc>
            </a:pPr>
            <a:r>
              <a:rPr lang="en-US" sz="23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-&gt;</a:t>
            </a:r>
            <a:r>
              <a:rPr lang="en-US" sz="239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Topic1 : Job fit and company</a:t>
            </a:r>
          </a:p>
          <a:p>
            <a:pPr algn="l">
              <a:lnSpc>
                <a:spcPts val="3348"/>
              </a:lnSpc>
            </a:pPr>
            <a:r>
              <a:rPr lang="en-US" sz="239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    understanding</a:t>
            </a:r>
          </a:p>
          <a:p>
            <a:pPr algn="l">
              <a:lnSpc>
                <a:spcPts val="3348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33641" y="4642109"/>
            <a:ext cx="1579968" cy="1579968"/>
          </a:xfrm>
          <a:custGeom>
            <a:avLst/>
            <a:gdLst/>
            <a:ahLst/>
            <a:cxnLst/>
            <a:rect r="r" b="b" t="t" l="l"/>
            <a:pathLst>
              <a:path h="1579968" w="1579968">
                <a:moveTo>
                  <a:pt x="0" y="0"/>
                </a:moveTo>
                <a:lnTo>
                  <a:pt x="1579968" y="0"/>
                </a:lnTo>
                <a:lnTo>
                  <a:pt x="1579968" y="1579967"/>
                </a:lnTo>
                <a:lnTo>
                  <a:pt x="0" y="15799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184400" y="2931837"/>
            <a:ext cx="3936653" cy="45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7"/>
              </a:lnSpc>
              <a:spcBef>
                <a:spcPct val="0"/>
              </a:spcBef>
            </a:pPr>
            <a:r>
              <a:rPr lang="en-US" b="true" sz="270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EXPECTED QUESTION</a:t>
            </a:r>
          </a:p>
        </p:txBody>
      </p:sp>
      <p:sp>
        <p:nvSpPr>
          <p:cNvPr name="AutoShape 14" id="14"/>
          <p:cNvSpPr/>
          <p:nvPr/>
        </p:nvSpPr>
        <p:spPr>
          <a:xfrm>
            <a:off x="2549991" y="6223721"/>
            <a:ext cx="247579" cy="285671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5" id="15"/>
          <p:cNvSpPr txBox="true"/>
          <p:nvPr/>
        </p:nvSpPr>
        <p:spPr>
          <a:xfrm rot="0">
            <a:off x="-1121936" y="9023350"/>
            <a:ext cx="9790175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{Public, ?Need, Global ,Citizen}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74171" y="368930"/>
            <a:ext cx="354529" cy="35452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95319" y="2677291"/>
            <a:ext cx="9647001" cy="6069571"/>
          </a:xfrm>
          <a:custGeom>
            <a:avLst/>
            <a:gdLst/>
            <a:ahLst/>
            <a:cxnLst/>
            <a:rect r="r" b="b" t="t" l="l"/>
            <a:pathLst>
              <a:path h="6069571" w="9647001">
                <a:moveTo>
                  <a:pt x="0" y="0"/>
                </a:moveTo>
                <a:lnTo>
                  <a:pt x="9647001" y="0"/>
                </a:lnTo>
                <a:lnTo>
                  <a:pt x="9647001" y="6069572"/>
                </a:lnTo>
                <a:lnTo>
                  <a:pt x="0" y="6069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13609" y="5486047"/>
            <a:ext cx="1781113" cy="1196234"/>
          </a:xfrm>
          <a:custGeom>
            <a:avLst/>
            <a:gdLst/>
            <a:ahLst/>
            <a:cxnLst/>
            <a:rect r="r" b="b" t="t" l="l"/>
            <a:pathLst>
              <a:path h="1196234" w="1781113">
                <a:moveTo>
                  <a:pt x="0" y="0"/>
                </a:moveTo>
                <a:lnTo>
                  <a:pt x="1781113" y="0"/>
                </a:lnTo>
                <a:lnTo>
                  <a:pt x="1781113" y="1196234"/>
                </a:lnTo>
                <a:lnTo>
                  <a:pt x="0" y="1196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29019" y="317477"/>
            <a:ext cx="3769179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NETWORK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2012" y="327002"/>
            <a:ext cx="178846" cy="81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  <a:p>
            <a:pPr algn="ctr">
              <a:lnSpc>
                <a:spcPts val="334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08397" y="1314009"/>
            <a:ext cx="4810423" cy="45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7"/>
              </a:lnSpc>
              <a:spcBef>
                <a:spcPct val="0"/>
              </a:spcBef>
            </a:pPr>
            <a:r>
              <a:rPr lang="en-US" b="true" sz="2705" i="true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NETWORK ANALYSIS </a:t>
            </a:r>
            <a:r>
              <a:rPr lang="en-US" b="true" sz="2705" i="true">
                <a:solidFill>
                  <a:srgbClr val="F40A0A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?</a:t>
            </a:r>
            <a:r>
              <a:rPr lang="en-US" b="true" sz="2705" i="true">
                <a:solidFill>
                  <a:srgbClr val="5271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04107" y="3106860"/>
            <a:ext cx="4336596" cy="439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1"/>
              </a:lnSpc>
              <a:spcBef>
                <a:spcPct val="0"/>
              </a:spcBef>
            </a:pPr>
            <a:r>
              <a:rPr lang="en-US" b="true" sz="260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EXPECTED QUESTION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04107" y="3116385"/>
            <a:ext cx="6808023" cy="496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8"/>
              </a:lnSpc>
            </a:pPr>
          </a:p>
          <a:p>
            <a:pPr algn="l">
              <a:lnSpc>
                <a:spcPts val="3348"/>
              </a:lnSpc>
            </a:pPr>
          </a:p>
          <a:p>
            <a:pPr algn="l" marL="516311" indent="-258155" lvl="1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"How have you applied fundamental </a:t>
            </a:r>
            <a:r>
              <a:rPr lang="en-US" sz="2391">
                <a:solidFill>
                  <a:srgbClr val="F40A0A"/>
                </a:solidFill>
                <a:latin typeface="Montserrat"/>
                <a:ea typeface="Montserrat"/>
                <a:cs typeface="Montserrat"/>
                <a:sym typeface="Montserrat"/>
              </a:rPr>
              <a:t>principles</a:t>
            </a:r>
            <a:r>
              <a:rPr lang="en-US" sz="23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such as Faraday’s Law or </a:t>
            </a:r>
            <a:r>
              <a:rPr lang="en-US" sz="2391">
                <a:solidFill>
                  <a:srgbClr val="F40A0A"/>
                </a:solidFill>
                <a:latin typeface="Montserrat"/>
                <a:ea typeface="Montserrat"/>
                <a:cs typeface="Montserrat"/>
                <a:sym typeface="Montserrat"/>
              </a:rPr>
              <a:t>Fleming’s</a:t>
            </a:r>
            <a:r>
              <a:rPr lang="en-US" sz="23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Laws in your work? Could you share an example where these principles were practically applied in your projects?"</a:t>
            </a:r>
          </a:p>
          <a:p>
            <a:pPr algn="l">
              <a:lnSpc>
                <a:spcPts val="3348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-&gt;</a:t>
            </a:r>
            <a:r>
              <a:rPr lang="en-US" sz="23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Topic 2 : Values and problem-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      </a:t>
            </a:r>
            <a:r>
              <a:rPr lang="en-US" sz="23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solving skills</a:t>
            </a:r>
          </a:p>
          <a:p>
            <a:pPr algn="l">
              <a:lnSpc>
                <a:spcPts val="3348"/>
              </a:lnSpc>
            </a:pPr>
          </a:p>
        </p:txBody>
      </p:sp>
      <p:sp>
        <p:nvSpPr>
          <p:cNvPr name="AutoShape 13" id="13"/>
          <p:cNvSpPr/>
          <p:nvPr/>
        </p:nvSpPr>
        <p:spPr>
          <a:xfrm>
            <a:off x="4004165" y="6682281"/>
            <a:ext cx="338463" cy="24154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4" id="14"/>
          <p:cNvSpPr txBox="true"/>
          <p:nvPr/>
        </p:nvSpPr>
        <p:spPr>
          <a:xfrm rot="0">
            <a:off x="-552460" y="9210675"/>
            <a:ext cx="9790175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{?Principle, Fleming}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74171" y="355577"/>
            <a:ext cx="354529" cy="358358"/>
            <a:chOff x="0" y="0"/>
            <a:chExt cx="472705" cy="47781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5105"/>
              <a:ext cx="472705" cy="472705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8212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44103" lIns="44103" bIns="44103" rIns="44103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7122" y="-38100"/>
              <a:ext cx="238462" cy="515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8"/>
                </a:lnSpc>
              </a:pPr>
              <a:r>
                <a:rPr lang="en-US" sz="2391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7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29019" y="317477"/>
            <a:ext cx="3769179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CONCLUSION</a:t>
            </a:r>
          </a:p>
        </p:txBody>
      </p:sp>
      <p:sp>
        <p:nvSpPr>
          <p:cNvPr name="Freeform 9" id="9"/>
          <p:cNvSpPr/>
          <p:nvPr/>
        </p:nvSpPr>
        <p:spPr>
          <a:xfrm flipH="true" flipV="true" rot="0">
            <a:off x="16727288" y="8842363"/>
            <a:ext cx="532012" cy="415937"/>
          </a:xfrm>
          <a:custGeom>
            <a:avLst/>
            <a:gdLst/>
            <a:ahLst/>
            <a:cxnLst/>
            <a:rect r="r" b="b" t="t" l="l"/>
            <a:pathLst>
              <a:path h="415937" w="532012">
                <a:moveTo>
                  <a:pt x="532012" y="415937"/>
                </a:moveTo>
                <a:lnTo>
                  <a:pt x="0" y="415937"/>
                </a:lnTo>
                <a:lnTo>
                  <a:pt x="0" y="0"/>
                </a:lnTo>
                <a:lnTo>
                  <a:pt x="532012" y="0"/>
                </a:lnTo>
                <a:lnTo>
                  <a:pt x="532012" y="4159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51064" y="2841408"/>
            <a:ext cx="15585873" cy="504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By using various analysis approaches, you can find out important interview keywords for each job type and create expected questions based on these.</a:t>
            </a:r>
          </a:p>
          <a:p>
            <a:pPr algn="l">
              <a:lnSpc>
                <a:spcPts val="4479"/>
              </a:lnSpc>
            </a:pPr>
          </a:p>
          <a:p>
            <a:pPr algn="l"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While we haven’t reached the stage of generating interview questions, we were able to discover the possibility of connecting with a model that generates questions using keywords.</a:t>
            </a:r>
          </a:p>
          <a:p>
            <a:pPr algn="l">
              <a:lnSpc>
                <a:spcPts val="4479"/>
              </a:lnSpc>
            </a:pPr>
          </a:p>
          <a:p>
            <a:pPr algn="l"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This will help simulate real interview situations more realistically in the future.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04059" y="360045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04825" cap="sq">
              <a:solidFill>
                <a:srgbClr val="BFF2D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747109" y="4025684"/>
            <a:ext cx="10336832" cy="196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049"/>
              </a:lnSpc>
              <a:spcBef>
                <a:spcPct val="0"/>
              </a:spcBef>
            </a:pPr>
            <a:r>
              <a:rPr lang="en-US" b="true" sz="11464" i="true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THANK YOU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74171" y="355577"/>
            <a:ext cx="354529" cy="358358"/>
            <a:chOff x="0" y="0"/>
            <a:chExt cx="472705" cy="47781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5105"/>
              <a:ext cx="472705" cy="472705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8212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44103" lIns="44103" bIns="44103" rIns="44103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7122" y="-38100"/>
              <a:ext cx="238462" cy="515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8"/>
                </a:lnSpc>
              </a:pPr>
              <a:r>
                <a:rPr lang="en-US" sz="2391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28860" y="2466334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9019" y="317477"/>
            <a:ext cx="3769179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SOURCE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47520" y="1964651"/>
            <a:ext cx="9111620" cy="7293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9918" indent="-374959" lvl="1">
              <a:lnSpc>
                <a:spcPts val="4862"/>
              </a:lnSpc>
              <a:buFont typeface="Arial"/>
              <a:buChar char="•"/>
            </a:pPr>
            <a:r>
              <a:rPr lang="en-US" sz="3473" spc="-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DATE: 2022</a:t>
            </a:r>
          </a:p>
          <a:p>
            <a:pPr algn="l">
              <a:lnSpc>
                <a:spcPts val="4862"/>
              </a:lnSpc>
            </a:pPr>
          </a:p>
          <a:p>
            <a:pPr algn="l" marL="749918" indent="-374959" lvl="1">
              <a:lnSpc>
                <a:spcPts val="4862"/>
              </a:lnSpc>
              <a:buFont typeface="Arial"/>
              <a:buChar char="•"/>
            </a:pPr>
            <a:r>
              <a:rPr lang="en-US" sz="3473" spc="-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Type: json</a:t>
            </a:r>
          </a:p>
          <a:p>
            <a:pPr algn="l">
              <a:lnSpc>
                <a:spcPts val="4862"/>
              </a:lnSpc>
            </a:pPr>
          </a:p>
          <a:p>
            <a:pPr algn="l" marL="749918" indent="-374959" lvl="1">
              <a:lnSpc>
                <a:spcPts val="4862"/>
              </a:lnSpc>
              <a:buFont typeface="Arial"/>
              <a:buChar char="•"/>
            </a:pPr>
            <a:r>
              <a:rPr lang="en-US" sz="3473" spc="-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Number of data: 67,307</a:t>
            </a:r>
          </a:p>
          <a:p>
            <a:pPr algn="l">
              <a:lnSpc>
                <a:spcPts val="4862"/>
              </a:lnSpc>
            </a:pPr>
          </a:p>
          <a:p>
            <a:pPr algn="l" marL="749918" indent="-374959" lvl="1">
              <a:lnSpc>
                <a:spcPts val="4862"/>
              </a:lnSpc>
              <a:buFont typeface="Arial"/>
              <a:buChar char="•"/>
            </a:pPr>
            <a:r>
              <a:rPr lang="en-US" sz="3473" spc="-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Institution name</a:t>
            </a:r>
          </a:p>
          <a:p>
            <a:pPr algn="l">
              <a:lnSpc>
                <a:spcPts val="4862"/>
              </a:lnSpc>
            </a:pPr>
            <a:r>
              <a:rPr lang="en-US" sz="3473" spc="-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: ㈜사람과숲, ㈜넥스인테크놀로지</a:t>
            </a:r>
          </a:p>
          <a:p>
            <a:pPr algn="l">
              <a:lnSpc>
                <a:spcPts val="4862"/>
              </a:lnSpc>
            </a:pPr>
          </a:p>
          <a:p>
            <a:pPr algn="l" marL="749918" indent="-374959" lvl="1">
              <a:lnSpc>
                <a:spcPts val="4862"/>
              </a:lnSpc>
              <a:buFont typeface="Arial"/>
              <a:buChar char="•"/>
            </a:pPr>
            <a:r>
              <a:rPr lang="en-US" sz="3473" spc="-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Description: Convert voice to text of job interview questions and answers and summarize the contents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40359" y="4341811"/>
            <a:ext cx="13407282" cy="144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28212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Data Exploration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74171" y="359405"/>
            <a:ext cx="354529" cy="35452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62012" y="317477"/>
            <a:ext cx="178846" cy="39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0">
            <a:off x="16727288" y="8842363"/>
            <a:ext cx="532012" cy="415937"/>
          </a:xfrm>
          <a:custGeom>
            <a:avLst/>
            <a:gdLst/>
            <a:ahLst/>
            <a:cxnLst/>
            <a:rect r="r" b="b" t="t" l="l"/>
            <a:pathLst>
              <a:path h="415937" w="532012">
                <a:moveTo>
                  <a:pt x="532012" y="415937"/>
                </a:moveTo>
                <a:lnTo>
                  <a:pt x="0" y="415937"/>
                </a:lnTo>
                <a:lnTo>
                  <a:pt x="0" y="0"/>
                </a:lnTo>
                <a:lnTo>
                  <a:pt x="532012" y="0"/>
                </a:lnTo>
                <a:lnTo>
                  <a:pt x="532012" y="4159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73091" y="3996238"/>
            <a:ext cx="10941818" cy="1124268"/>
          </a:xfrm>
          <a:custGeom>
            <a:avLst/>
            <a:gdLst/>
            <a:ahLst/>
            <a:cxnLst/>
            <a:rect r="r" b="b" t="t" l="l"/>
            <a:pathLst>
              <a:path h="1124268" w="10941818">
                <a:moveTo>
                  <a:pt x="0" y="0"/>
                </a:moveTo>
                <a:lnTo>
                  <a:pt x="10941818" y="0"/>
                </a:lnTo>
                <a:lnTo>
                  <a:pt x="10941818" y="1124268"/>
                </a:lnTo>
                <a:lnTo>
                  <a:pt x="0" y="1124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90181" y="2158314"/>
            <a:ext cx="14107638" cy="668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9918" indent="-374959" lvl="1">
              <a:lnSpc>
                <a:spcPts val="4862"/>
              </a:lnSpc>
              <a:buFont typeface="Arial"/>
              <a:buChar char="•"/>
            </a:pPr>
            <a:r>
              <a:rPr lang="en-US" b="true" sz="3473" spc="-1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LOADING:</a:t>
            </a:r>
          </a:p>
          <a:p>
            <a:pPr algn="l" marL="1499837" indent="-499946" lvl="2">
              <a:lnSpc>
                <a:spcPts val="4862"/>
              </a:lnSpc>
              <a:buFont typeface="Arial"/>
              <a:buChar char="⚬"/>
            </a:pPr>
            <a:r>
              <a:rPr lang="en-US" sz="3473" spc="-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Question, Gender, Experience data in json</a:t>
            </a:r>
          </a:p>
          <a:p>
            <a:pPr algn="l" marL="1499837" indent="-499946" lvl="2">
              <a:lnSpc>
                <a:spcPts val="4862"/>
              </a:lnSpc>
              <a:buFont typeface="Arial"/>
              <a:buChar char="⚬"/>
            </a:pPr>
            <a:r>
              <a:rPr lang="en-US" sz="3473" spc="-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Dropping 202 data due to lexical error</a:t>
            </a:r>
          </a:p>
          <a:p>
            <a:pPr algn="l">
              <a:lnSpc>
                <a:spcPts val="4862"/>
              </a:lnSpc>
            </a:pPr>
          </a:p>
          <a:p>
            <a:pPr algn="l">
              <a:lnSpc>
                <a:spcPts val="4862"/>
              </a:lnSpc>
            </a:pPr>
          </a:p>
          <a:p>
            <a:pPr algn="l">
              <a:lnSpc>
                <a:spcPts val="4862"/>
              </a:lnSpc>
            </a:pPr>
          </a:p>
          <a:p>
            <a:pPr algn="l" marL="749918" indent="-374959" lvl="1">
              <a:lnSpc>
                <a:spcPts val="4862"/>
              </a:lnSpc>
              <a:buFont typeface="Arial"/>
              <a:buChar char="•"/>
            </a:pPr>
            <a:r>
              <a:rPr lang="en-US" b="true" sz="3473" spc="-1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</a:t>
            </a:r>
            <a:r>
              <a:rPr lang="en-US" b="true" sz="3473" spc="-1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heck Outliers:</a:t>
            </a:r>
          </a:p>
          <a:p>
            <a:pPr algn="l" marL="1499837" indent="-499946" lvl="2">
              <a:lnSpc>
                <a:spcPts val="4862"/>
              </a:lnSpc>
              <a:buFont typeface="Arial"/>
              <a:buChar char="⚬"/>
            </a:pPr>
            <a:r>
              <a:rPr lang="en-US" sz="3473" spc="-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outliers in data</a:t>
            </a:r>
          </a:p>
          <a:p>
            <a:pPr algn="l">
              <a:lnSpc>
                <a:spcPts val="4862"/>
              </a:lnSpc>
            </a:pPr>
          </a:p>
          <a:p>
            <a:pPr algn="l">
              <a:lnSpc>
                <a:spcPts val="4862"/>
              </a:lnSpc>
            </a:pPr>
          </a:p>
          <a:p>
            <a:pPr algn="l">
              <a:lnSpc>
                <a:spcPts val="4862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119875" y="7045104"/>
            <a:ext cx="10048249" cy="1009213"/>
          </a:xfrm>
          <a:custGeom>
            <a:avLst/>
            <a:gdLst/>
            <a:ahLst/>
            <a:cxnLst/>
            <a:rect r="r" b="b" t="t" l="l"/>
            <a:pathLst>
              <a:path h="1009213" w="10048249">
                <a:moveTo>
                  <a:pt x="0" y="0"/>
                </a:moveTo>
                <a:lnTo>
                  <a:pt x="10048250" y="0"/>
                </a:lnTo>
                <a:lnTo>
                  <a:pt x="10048250" y="1009213"/>
                </a:lnTo>
                <a:lnTo>
                  <a:pt x="0" y="1009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29019" y="317477"/>
            <a:ext cx="3769179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EXPLORATION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90181" y="1907339"/>
            <a:ext cx="14107638" cy="119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9918" indent="-374959" lvl="1">
              <a:lnSpc>
                <a:spcPts val="4862"/>
              </a:lnSpc>
              <a:buFont typeface="Arial"/>
              <a:buChar char="•"/>
            </a:pPr>
            <a:r>
              <a:rPr lang="en-US" b="true" sz="3473" spc="-13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Check Data Count Distribution:</a:t>
            </a:r>
          </a:p>
          <a:p>
            <a:pPr algn="l">
              <a:lnSpc>
                <a:spcPts val="4862"/>
              </a:lnSpc>
            </a:pP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788136" y="2797581"/>
          <a:ext cx="12711728" cy="1811729"/>
        </p:xfrm>
        <a:graphic>
          <a:graphicData uri="http://schemas.openxmlformats.org/drawingml/2006/table">
            <a:tbl>
              <a:tblPr/>
              <a:tblGrid>
                <a:gridCol w="1520105"/>
                <a:gridCol w="1028880"/>
                <a:gridCol w="2464692"/>
                <a:gridCol w="1007414"/>
                <a:gridCol w="2623541"/>
                <a:gridCol w="1180188"/>
                <a:gridCol w="2886909"/>
              </a:tblGrid>
              <a:tr h="9145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ICT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Management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PM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PublicService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RND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SalesMarketing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1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6469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5733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14950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6797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16745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4656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11755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788136" y="5221666"/>
          <a:ext cx="4888277" cy="1809750"/>
        </p:xfrm>
        <a:graphic>
          <a:graphicData uri="http://schemas.openxmlformats.org/drawingml/2006/table">
            <a:tbl>
              <a:tblPr/>
              <a:tblGrid>
                <a:gridCol w="2401048"/>
                <a:gridCol w="2487229"/>
              </a:tblGrid>
              <a:tr h="9146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Female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51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40746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26359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611587" y="5221666"/>
          <a:ext cx="4888277" cy="1811729"/>
        </p:xfrm>
        <a:graphic>
          <a:graphicData uri="http://schemas.openxmlformats.org/drawingml/2006/table">
            <a:tbl>
              <a:tblPr/>
              <a:tblGrid>
                <a:gridCol w="2444139"/>
                <a:gridCol w="2444139"/>
              </a:tblGrid>
              <a:tr h="9166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Experienced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New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51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8991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58114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302984" y="8060651"/>
            <a:ext cx="9682032" cy="119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2"/>
              </a:lnSpc>
            </a:pPr>
            <a:r>
              <a:rPr lang="en-US" sz="3473" spc="-13" b="true">
                <a:solidFill>
                  <a:srgbClr val="F40A0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Risk of result bias due to data imbalance</a:t>
            </a:r>
          </a:p>
          <a:p>
            <a:pPr algn="l">
              <a:lnSpc>
                <a:spcPts val="4862"/>
              </a:lnSpc>
            </a:pPr>
          </a:p>
        </p:txBody>
      </p:sp>
      <p:sp>
        <p:nvSpPr>
          <p:cNvPr name="AutoShape 7" id="7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674171" y="359405"/>
            <a:ext cx="354529" cy="35452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62012" y="317477"/>
            <a:ext cx="178846" cy="39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9019" y="317477"/>
            <a:ext cx="3769179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EXPLORATION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40359" y="4341811"/>
            <a:ext cx="13407282" cy="144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28212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Data Preprocessing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74171" y="359405"/>
            <a:ext cx="354529" cy="35452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62012" y="317477"/>
            <a:ext cx="178846" cy="39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80487" y="1401069"/>
            <a:ext cx="14107638" cy="588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9918" indent="-374959" lvl="1">
              <a:lnSpc>
                <a:spcPts val="4862"/>
              </a:lnSpc>
              <a:buFont typeface="Arial"/>
              <a:buChar char="•"/>
            </a:pPr>
            <a:r>
              <a:rPr lang="en-US" b="true" sz="3473" spc="-13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Recheck Data Count Distribution: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778442" y="2291312"/>
          <a:ext cx="12711728" cy="1811729"/>
        </p:xfrm>
        <a:graphic>
          <a:graphicData uri="http://schemas.openxmlformats.org/drawingml/2006/table">
            <a:tbl>
              <a:tblPr/>
              <a:tblGrid>
                <a:gridCol w="1520105"/>
                <a:gridCol w="1028880"/>
                <a:gridCol w="2464692"/>
                <a:gridCol w="1007414"/>
                <a:gridCol w="2623541"/>
                <a:gridCol w="1180188"/>
                <a:gridCol w="2886909"/>
              </a:tblGrid>
              <a:tr h="9145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ICT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Management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PM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PublicService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RND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SalesMarketing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1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1341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1644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2038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1707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1843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1383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1959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2778442" y="4715397"/>
          <a:ext cx="4888277" cy="1809750"/>
        </p:xfrm>
        <a:graphic>
          <a:graphicData uri="http://schemas.openxmlformats.org/drawingml/2006/table">
            <a:tbl>
              <a:tblPr/>
              <a:tblGrid>
                <a:gridCol w="2401048"/>
                <a:gridCol w="2487229"/>
              </a:tblGrid>
              <a:tr h="9146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Female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51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5784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6131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229019" y="317477"/>
            <a:ext cx="3769179" cy="41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b="true" sz="2373" spc="-9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DATA PREPROCESSING</a:t>
            </a:r>
          </a:p>
        </p:txBody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0601894" y="4715397"/>
          <a:ext cx="4888277" cy="1811729"/>
        </p:xfrm>
        <a:graphic>
          <a:graphicData uri="http://schemas.openxmlformats.org/drawingml/2006/table">
            <a:tbl>
              <a:tblPr/>
              <a:tblGrid>
                <a:gridCol w="2444139"/>
                <a:gridCol w="2444139"/>
              </a:tblGrid>
              <a:tr h="9166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Experienced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New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51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4897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7018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4548992" y="7070051"/>
            <a:ext cx="9170628" cy="218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2"/>
              </a:lnSpc>
            </a:pPr>
            <a:r>
              <a:rPr lang="en-US" b="true" sz="3473" spc="-13">
                <a:solidFill>
                  <a:srgbClr val="5AAFE5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Resolving data imbalance problem</a:t>
            </a:r>
          </a:p>
          <a:p>
            <a:pPr algn="ctr">
              <a:lnSpc>
                <a:spcPts val="4862"/>
              </a:lnSpc>
            </a:pPr>
            <a:r>
              <a:rPr lang="en-US" b="true" sz="3473" spc="-13">
                <a:solidFill>
                  <a:srgbClr val="5AAFE5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by considering all data combination</a:t>
            </a:r>
          </a:p>
          <a:p>
            <a:pPr algn="ctr">
              <a:lnSpc>
                <a:spcPts val="3042"/>
              </a:lnSpc>
            </a:pPr>
          </a:p>
          <a:p>
            <a:pPr algn="ctr">
              <a:lnSpc>
                <a:spcPts val="4862"/>
              </a:lnSpc>
            </a:pPr>
            <a:r>
              <a:rPr lang="en-US" b="true" sz="3473" spc="-13">
                <a:solidFill>
                  <a:srgbClr val="5AAFE5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Each combination is around 500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398423" y="204700"/>
            <a:ext cx="3579406" cy="604830"/>
            <a:chOff x="0" y="0"/>
            <a:chExt cx="4772541" cy="8064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60558" cy="806440"/>
            </a:xfrm>
            <a:custGeom>
              <a:avLst/>
              <a:gdLst/>
              <a:ahLst/>
              <a:cxnLst/>
              <a:rect r="r" b="b" t="t" l="l"/>
              <a:pathLst>
                <a:path h="806440" w="1360558">
                  <a:moveTo>
                    <a:pt x="0" y="0"/>
                  </a:moveTo>
                  <a:lnTo>
                    <a:pt x="1360558" y="0"/>
                  </a:lnTo>
                  <a:lnTo>
                    <a:pt x="1360558" y="806440"/>
                  </a:lnTo>
                  <a:lnTo>
                    <a:pt x="0" y="80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641990" y="127842"/>
              <a:ext cx="3130552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b="true" sz="2300" i="tru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TEXT_MINING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 standalone="yes"?><cp:coreProperties xmlns:cp="http://schemas.openxmlformats.org/package/2006/metadata/core-properties" xmlns:dc="http://purl.org/dc/elements/1.1/" xmlns:dcterms="http://purl.org/dc/terms/" xmlns:xsi="http://www.w3.org/2001/XMLSchema-instance"><dcterms:created xsi:type="dcterms:W3CDTF">2006-08-16T00:00:00Z</dcterms:created><dc:identifier>DAGYEvPT8kA</dc:identifier><dcterms:modified xsi:type="dcterms:W3CDTF">2011-08-01T06:04:30Z</dcterms:modified><cp:revision>1</cp:revision><dc:title>&#8;TM_project</dc:title></cp:coreProperties>
</file>